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0" r:id="rId2"/>
    <p:sldId id="358" r:id="rId3"/>
    <p:sldId id="344" r:id="rId4"/>
    <p:sldId id="340" r:id="rId5"/>
    <p:sldId id="355" r:id="rId6"/>
    <p:sldId id="357" r:id="rId7"/>
    <p:sldId id="353" r:id="rId8"/>
    <p:sldId id="307" r:id="rId9"/>
    <p:sldId id="354" r:id="rId10"/>
    <p:sldId id="350" r:id="rId11"/>
    <p:sldId id="349" r:id="rId12"/>
    <p:sldId id="347"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138" autoAdjust="0"/>
  </p:normalViewPr>
  <p:slideViewPr>
    <p:cSldViewPr>
      <p:cViewPr varScale="1">
        <p:scale>
          <a:sx n="90" d="100"/>
          <a:sy n="90" d="100"/>
        </p:scale>
        <p:origin x="-9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998" y="13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Barry\Local%20Settings\Temporary%20Internet%20Files\Content.Outlook\HWM80Y6V\NEM%20Data%20for%20CEC%20slide%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8.8584669103862743E-2"/>
          <c:y val="6.0636987684232001E-2"/>
          <c:w val="0.81355525871765877"/>
          <c:h val="0.82094642581442023"/>
        </c:manualLayout>
      </c:layout>
      <c:barChart>
        <c:barDir val="col"/>
        <c:grouping val="stacked"/>
        <c:ser>
          <c:idx val="0"/>
          <c:order val="0"/>
          <c:tx>
            <c:v>Residential Net Metering (NEM)</c:v>
          </c:tx>
          <c:cat>
            <c:numRef>
              <c:f>Sheet1!$AC$47:$AC$57</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Sheet1!$AD$47:$AD$57</c:f>
              <c:numCache>
                <c:formatCode>General</c:formatCode>
                <c:ptCount val="11"/>
                <c:pt idx="0">
                  <c:v>903.19999999999993</c:v>
                </c:pt>
                <c:pt idx="1">
                  <c:v>1937.1</c:v>
                </c:pt>
                <c:pt idx="2">
                  <c:v>3933.3</c:v>
                </c:pt>
                <c:pt idx="3">
                  <c:v>6412.5</c:v>
                </c:pt>
                <c:pt idx="4">
                  <c:v>9207.2000000000007</c:v>
                </c:pt>
                <c:pt idx="5">
                  <c:v>12893.2</c:v>
                </c:pt>
                <c:pt idx="6">
                  <c:v>16605.5</c:v>
                </c:pt>
                <c:pt idx="7">
                  <c:v>20445.2</c:v>
                </c:pt>
                <c:pt idx="8">
                  <c:v>31901.800000000003</c:v>
                </c:pt>
                <c:pt idx="9">
                  <c:v>45693.8</c:v>
                </c:pt>
                <c:pt idx="10">
                  <c:v>61295.200000000004</c:v>
                </c:pt>
              </c:numCache>
            </c:numRef>
          </c:val>
        </c:ser>
        <c:ser>
          <c:idx val="1"/>
          <c:order val="1"/>
          <c:tx>
            <c:v>Commercial &amp; Industrial NEM</c:v>
          </c:tx>
          <c:spPr>
            <a:solidFill>
              <a:srgbClr val="A40000"/>
            </a:solidFill>
          </c:spPr>
          <c:dPt>
            <c:idx val="10"/>
            <c:spPr>
              <a:solidFill>
                <a:srgbClr val="A40000"/>
              </a:solidFill>
              <a:scene3d>
                <a:camera prst="orthographicFront"/>
                <a:lightRig rig="threePt" dir="t">
                  <a:rot lat="0" lon="0" rev="1200000"/>
                </a:lightRig>
              </a:scene3d>
              <a:sp3d>
                <a:bevelT w="63500" h="25400"/>
              </a:sp3d>
            </c:spPr>
          </c:dPt>
          <c:cat>
            <c:numRef>
              <c:f>Sheet1!$AC$47:$AC$57</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Sheet1!$AE$47:$AE$57</c:f>
              <c:numCache>
                <c:formatCode>General</c:formatCode>
                <c:ptCount val="11"/>
                <c:pt idx="0">
                  <c:v>42</c:v>
                </c:pt>
                <c:pt idx="1">
                  <c:v>277.5</c:v>
                </c:pt>
                <c:pt idx="2">
                  <c:v>2052.5</c:v>
                </c:pt>
                <c:pt idx="3">
                  <c:v>3662.4</c:v>
                </c:pt>
                <c:pt idx="4">
                  <c:v>7500.1</c:v>
                </c:pt>
                <c:pt idx="5">
                  <c:v>10826.900000000001</c:v>
                </c:pt>
                <c:pt idx="6">
                  <c:v>15602.600000000002</c:v>
                </c:pt>
                <c:pt idx="7">
                  <c:v>27010.600000000002</c:v>
                </c:pt>
                <c:pt idx="8">
                  <c:v>32017.700000000004</c:v>
                </c:pt>
                <c:pt idx="9">
                  <c:v>43825.200000000004</c:v>
                </c:pt>
                <c:pt idx="10">
                  <c:v>62599.400000000009</c:v>
                </c:pt>
              </c:numCache>
            </c:numRef>
          </c:val>
        </c:ser>
        <c:gapWidth val="136"/>
        <c:overlap val="100"/>
        <c:axId val="46361216"/>
        <c:axId val="46371200"/>
      </c:barChart>
      <c:lineChart>
        <c:grouping val="standard"/>
        <c:ser>
          <c:idx val="2"/>
          <c:order val="2"/>
          <c:tx>
            <c:v>CEC Forecast</c:v>
          </c:tx>
          <c:spPr>
            <a:ln w="44450">
              <a:round/>
            </a:ln>
          </c:spPr>
          <c:marker>
            <c:symbol val="none"/>
          </c:marker>
          <c:val>
            <c:numRef>
              <c:f>Sheet1!$AG$47:$AG$57</c:f>
              <c:numCache>
                <c:formatCode>General</c:formatCode>
                <c:ptCount val="11"/>
                <c:pt idx="0">
                  <c:v>2000</c:v>
                </c:pt>
                <c:pt idx="1">
                  <c:v>2000</c:v>
                </c:pt>
                <c:pt idx="2">
                  <c:v>6000</c:v>
                </c:pt>
                <c:pt idx="3">
                  <c:v>10000</c:v>
                </c:pt>
                <c:pt idx="4">
                  <c:v>14000</c:v>
                </c:pt>
                <c:pt idx="5">
                  <c:v>20000</c:v>
                </c:pt>
                <c:pt idx="6">
                  <c:v>28000</c:v>
                </c:pt>
                <c:pt idx="7">
                  <c:v>40000</c:v>
                </c:pt>
                <c:pt idx="8">
                  <c:v>64000</c:v>
                </c:pt>
                <c:pt idx="9">
                  <c:v>82000</c:v>
                </c:pt>
                <c:pt idx="10">
                  <c:v>98000</c:v>
                </c:pt>
              </c:numCache>
            </c:numRef>
          </c:val>
          <c:smooth val="1"/>
        </c:ser>
        <c:marker val="1"/>
        <c:axId val="46361216"/>
        <c:axId val="46371200"/>
      </c:lineChart>
      <c:dateAx>
        <c:axId val="46361216"/>
        <c:scaling>
          <c:orientation val="minMax"/>
        </c:scaling>
        <c:axPos val="b"/>
        <c:numFmt formatCode="General" sourceLinked="1"/>
        <c:tickLblPos val="nextTo"/>
        <c:txPr>
          <a:bodyPr/>
          <a:lstStyle/>
          <a:p>
            <a:pPr>
              <a:defRPr sz="1400" b="1"/>
            </a:pPr>
            <a:endParaRPr lang="en-US"/>
          </a:p>
        </c:txPr>
        <c:crossAx val="46371200"/>
        <c:crosses val="autoZero"/>
        <c:lblOffset val="100"/>
        <c:baseTimeUnit val="days"/>
        <c:majorUnit val="1"/>
      </c:dateAx>
      <c:valAx>
        <c:axId val="46371200"/>
        <c:scaling>
          <c:orientation val="minMax"/>
        </c:scaling>
        <c:axPos val="l"/>
        <c:majorGridlines/>
        <c:numFmt formatCode="General" sourceLinked="1"/>
        <c:tickLblPos val="nextTo"/>
        <c:txPr>
          <a:bodyPr/>
          <a:lstStyle/>
          <a:p>
            <a:pPr>
              <a:defRPr sz="1400" b="1"/>
            </a:pPr>
            <a:endParaRPr lang="en-US"/>
          </a:p>
        </c:txPr>
        <c:crossAx val="46361216"/>
        <c:crossesAt val="1"/>
        <c:crossBetween val="between"/>
        <c:dispUnits>
          <c:builtInUnit val="thousands"/>
          <c:dispUnitsLbl>
            <c:layout>
              <c:manualLayout>
                <c:xMode val="edge"/>
                <c:yMode val="edge"/>
                <c:x val="0"/>
                <c:y val="0.32402501157943603"/>
              </c:manualLayout>
            </c:layout>
            <c:tx>
              <c:rich>
                <a:bodyPr/>
                <a:lstStyle/>
                <a:p>
                  <a:pPr>
                    <a:defRPr sz="2000"/>
                  </a:pPr>
                  <a:r>
                    <a:rPr lang="en-US" sz="2000" b="0" dirty="0"/>
                    <a:t>MW Nameplate</a:t>
                  </a:r>
                </a:p>
              </c:rich>
            </c:tx>
          </c:dispUnitsLbl>
        </c:dispUnits>
      </c:valAx>
    </c:plotArea>
    <c:legend>
      <c:legendPos val="r"/>
      <c:legendEntry>
        <c:idx val="0"/>
        <c:txPr>
          <a:bodyPr/>
          <a:lstStyle/>
          <a:p>
            <a:pPr>
              <a:defRPr sz="1400" b="1"/>
            </a:pPr>
            <a:endParaRPr lang="en-US"/>
          </a:p>
        </c:txPr>
      </c:legendEntry>
      <c:legendEntry>
        <c:idx val="1"/>
        <c:txPr>
          <a:bodyPr/>
          <a:lstStyle/>
          <a:p>
            <a:pPr>
              <a:defRPr sz="1400" b="1"/>
            </a:pPr>
            <a:endParaRPr lang="en-US"/>
          </a:p>
        </c:txPr>
      </c:legendEntry>
      <c:legendEntry>
        <c:idx val="2"/>
        <c:txPr>
          <a:bodyPr/>
          <a:lstStyle/>
          <a:p>
            <a:pPr>
              <a:defRPr sz="1400" b="1"/>
            </a:pPr>
            <a:endParaRPr lang="en-US"/>
          </a:p>
        </c:txPr>
      </c:legendEntry>
      <c:layout>
        <c:manualLayout>
          <c:xMode val="edge"/>
          <c:yMode val="edge"/>
          <c:x val="0.1231135393790062"/>
          <c:y val="7.9993519328602936E-2"/>
          <c:w val="0.47915403431713893"/>
          <c:h val="0.27931321084864574"/>
        </c:manualLayout>
      </c:layout>
      <c:txPr>
        <a:bodyPr/>
        <a:lstStyle/>
        <a:p>
          <a:pPr>
            <a:defRPr sz="1200" b="1"/>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BBBFCA46-5ACE-4681-A74E-A621BBDDB90A}" type="datetimeFigureOut">
              <a:rPr lang="en-US"/>
              <a:pPr>
                <a:defRPr/>
              </a:pPr>
              <a:t>6/28/2012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76F3B81E-10A7-4BF6-B687-9C77CB6A829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bwMode="auto">
          <a:noFill/>
          <a:ln>
            <a:solidFill>
              <a:srgbClr val="000000"/>
            </a:solidFill>
            <a:miter lim="800000"/>
            <a:headEnd/>
            <a:tailEnd/>
          </a:ln>
        </p:spPr>
      </p:sp>
      <p:sp>
        <p:nvSpPr>
          <p:cNvPr id="6146" name="Notes Placeholder 2"/>
          <p:cNvSpPr>
            <a:spLocks noGrp="1"/>
          </p:cNvSpPr>
          <p:nvPr>
            <p:ph type="body" idx="1"/>
          </p:nvPr>
        </p:nvSpPr>
        <p:spPr bwMode="auto">
          <a:noFill/>
        </p:spPr>
        <p:txBody>
          <a:bodyPr wrap="square" numCol="1" anchor="t" anchorCtr="0" compatLnSpc="1">
            <a:prstTxWarp prst="textNoShape">
              <a:avLst/>
            </a:prstTxWarp>
          </a:bodyPr>
          <a:lstStyle/>
          <a:p>
            <a:pPr marL="304800" indent="-304800">
              <a:buFontTx/>
              <a:buAutoNum type="romanUcPeriod"/>
            </a:pPr>
            <a:r>
              <a:rPr lang="en-US" sz="1600" b="1" smtClean="0">
                <a:latin typeface="Times New Roman" pitchFamily="18" charset="0"/>
              </a:rPr>
              <a:t>Introduction and Welcome</a:t>
            </a:r>
            <a:endParaRPr lang="en-US" sz="1600" smtClean="0">
              <a:latin typeface="Times New Roman" pitchFamily="18" charset="0"/>
            </a:endParaRPr>
          </a:p>
          <a:p>
            <a:pPr marL="304800" indent="-304800">
              <a:buFontTx/>
              <a:buChar char="•"/>
            </a:pPr>
            <a:r>
              <a:rPr lang="en-US" sz="1600" smtClean="0">
                <a:latin typeface="Times New Roman" pitchFamily="18" charset="0"/>
              </a:rPr>
              <a:t>Good morning and thank you for attending the Grid Com Forum West.  I would like to welcome to all of our SDG&amp;E employees, as well as our special guests, local community partners and forum sponsors.  We look forward to an engaging and successful time together.</a:t>
            </a:r>
          </a:p>
          <a:p>
            <a:pPr marL="304800" indent="-304800">
              <a:buFontTx/>
              <a:buChar char="•"/>
            </a:pPr>
            <a:r>
              <a:rPr lang="en-US" sz="1600" smtClean="0">
                <a:latin typeface="Times New Roman" pitchFamily="18" charset="0"/>
              </a:rPr>
              <a:t>The purpose of this forum is to focus on virtually every aspect of the smart grid, including how it is changing our industry and helping to improve peoples’ lives.  We truly have an all-star lineup of speakers here this week, so please take the opportunity to listen and learn from these top experts about this vitally important topic.</a:t>
            </a:r>
          </a:p>
          <a:p>
            <a:pPr marL="304800" indent="-304800">
              <a:buFontTx/>
              <a:buChar char="•"/>
            </a:pPr>
            <a:r>
              <a:rPr lang="en-US" sz="1600" smtClean="0">
                <a:latin typeface="Times New Roman" pitchFamily="18" charset="0"/>
              </a:rPr>
              <a:t>To start off this morning, I would like to focus particular attention on how SDG&amp;E is taking the lead in the effort to develop the smart grid across the nation. </a:t>
            </a:r>
          </a:p>
        </p:txBody>
      </p:sp>
      <p:sp>
        <p:nvSpPr>
          <p:cNvPr id="8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394BC-77E6-4661-8F0B-554EDEBAD49D}" type="slidenum">
              <a:rPr lang="en-US"/>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4056" tIns="47028" rIns="94056" bIns="47028" anchor="b"/>
          <a:lstStyle/>
          <a:p>
            <a:pPr algn="r" defTabSz="941388"/>
            <a:fld id="{31928738-47F5-482E-8FF9-E79EA1A32154}" type="slidenum">
              <a:rPr lang="en-US" sz="1200">
                <a:latin typeface="Calibri" pitchFamily="34" charset="0"/>
                <a:ea typeface="MS PGothic"/>
                <a:cs typeface="MS PGothic"/>
              </a:rPr>
              <a:pPr algn="r" defTabSz="941388"/>
              <a:t>2</a:t>
            </a:fld>
            <a:endParaRPr lang="en-US" sz="1200">
              <a:latin typeface="Calibri" pitchFamily="34" charset="0"/>
              <a:ea typeface="MS PGothic"/>
              <a:cs typeface="MS PGothic"/>
            </a:endParaRPr>
          </a:p>
        </p:txBody>
      </p:sp>
      <p:sp>
        <p:nvSpPr>
          <p:cNvPr id="61443" name="Slide Image Placeholder 1"/>
          <p:cNvSpPr>
            <a:spLocks noGrp="1" noRot="1" noChangeAspect="1" noTextEdit="1"/>
          </p:cNvSpPr>
          <p:nvPr>
            <p:ph type="sldImg"/>
          </p:nvPr>
        </p:nvSpPr>
        <p:spPr bwMode="auto">
          <a:xfrm>
            <a:off x="1193800" y="704850"/>
            <a:ext cx="4629150" cy="3471863"/>
          </a:xfrm>
          <a:noFill/>
          <a:ln>
            <a:solidFill>
              <a:srgbClr val="000000"/>
            </a:solidFill>
            <a:miter lim="800000"/>
            <a:headEnd/>
            <a:tailEnd/>
          </a:ln>
        </p:spPr>
      </p:sp>
      <p:sp>
        <p:nvSpPr>
          <p:cNvPr id="61444" name="Notes Placeholder 2"/>
          <p:cNvSpPr>
            <a:spLocks noGrp="1"/>
          </p:cNvSpPr>
          <p:nvPr>
            <p:ph type="body" idx="1"/>
          </p:nvPr>
        </p:nvSpPr>
        <p:spPr bwMode="auto">
          <a:xfrm>
            <a:off x="935038" y="4416425"/>
            <a:ext cx="5140325" cy="4179888"/>
          </a:xfrm>
          <a:noFill/>
        </p:spPr>
        <p:txBody>
          <a:bodyPr wrap="square" lIns="96368" tIns="48186" rIns="96368" bIns="48186" numCol="1" anchor="t" anchorCtr="0" compatLnSpc="1">
            <a:prstTxWarp prst="textNoShape">
              <a:avLst/>
            </a:prstTxWarp>
          </a:bodyPr>
          <a:lstStyle/>
          <a:p>
            <a:pPr defTabSz="1019175">
              <a:buFontTx/>
              <a:buChar char="•"/>
              <a:tabLst>
                <a:tab pos="290513" algn="l"/>
              </a:tabLst>
            </a:pPr>
            <a:r>
              <a:rPr lang="en-US" sz="1600" smtClean="0">
                <a:latin typeface="Times New Roman" pitchFamily="18" charset="0"/>
              </a:rPr>
              <a:t>As we improve our services for customers, we are also researching and modeling every aspect of the smart grid on our system in order to refine its performance.  We are creating a new “microgrid” in Borrego Springs, which will be laboratory in action for testing a range of smart grid technologies, such as new energy storage technologies and rooftop solar arrays that will create a self-sustaining grid that can survive outages on its own.</a:t>
            </a:r>
          </a:p>
          <a:p>
            <a:pPr defTabSz="1019175">
              <a:buFontTx/>
              <a:buChar char="•"/>
              <a:tabLst>
                <a:tab pos="290513" algn="l"/>
              </a:tabLst>
            </a:pPr>
            <a:r>
              <a:rPr lang="en-US" sz="1600" smtClean="0">
                <a:latin typeface="Times New Roman" pitchFamily="18" charset="0"/>
              </a:rPr>
              <a:t>As I discussed earlier, we are installing a host of smart sensors that provide the system awareness and flexibility to integrate large amounts of clean, renewable energy seamlessly onto the grid.  This is a very exciting step toward a cleaner, greener future for everyone.  In addition, we have received a $28 million federal grant toward the creation of a powerful wireless communications network to support the many interconnected aspects of the smart grid.</a:t>
            </a:r>
          </a:p>
        </p:txBody>
      </p:sp>
      <p:sp>
        <p:nvSpPr>
          <p:cNvPr id="61445" name="Slide Number Placeholder 3"/>
          <p:cNvSpPr txBox="1">
            <a:spLocks noGrp="1"/>
          </p:cNvSpPr>
          <p:nvPr/>
        </p:nvSpPr>
        <p:spPr bwMode="auto">
          <a:xfrm>
            <a:off x="3976688" y="8832850"/>
            <a:ext cx="3033712" cy="463550"/>
          </a:xfrm>
          <a:prstGeom prst="rect">
            <a:avLst/>
          </a:prstGeom>
          <a:noFill/>
          <a:ln w="9525">
            <a:noFill/>
            <a:miter lim="800000"/>
            <a:headEnd/>
            <a:tailEnd/>
          </a:ln>
        </p:spPr>
        <p:txBody>
          <a:bodyPr lIns="19938" tIns="0" rIns="19938" bIns="0" anchor="b"/>
          <a:lstStyle/>
          <a:p>
            <a:pPr algn="r" defTabSz="955675" eaLnBrk="0" hangingPunct="0"/>
            <a:fld id="{04EC42A4-2560-4136-AF42-9FA5B8BACB86}" type="slidenum">
              <a:rPr lang="en-US" sz="1100" i="1">
                <a:latin typeface="Calibri" pitchFamily="34" charset="0"/>
                <a:ea typeface="MS PGothic"/>
                <a:cs typeface="MS PGothic"/>
              </a:rPr>
              <a:pPr algn="r" defTabSz="955675" eaLnBrk="0" hangingPunct="0"/>
              <a:t>2</a:t>
            </a:fld>
            <a:endParaRPr lang="en-US" sz="1100" i="1">
              <a:latin typeface="Calibri" pitchFamily="34" charset="0"/>
              <a:ea typeface="MS PGothic"/>
              <a:cs typeface="MS 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z="1600" smtClean="0">
                <a:latin typeface="Times New Roman" pitchFamily="18" charset="0"/>
              </a:rPr>
              <a:t>SDG&amp;E also has one of the largest and most sophisticated weather sensor networks in the nation.  We have installed 128 weather sensors throughout our service territory to measure everything from temperature and humidity to wind speed and solar radiation, all of which provides a greater awareness of the state of our grid. This advanced weather network provides SDG&amp;E real-time situational awareness for better operational decision making, thereby preparing us for the wildfire season and enhancing the reliability of our electric system overall. </a:t>
            </a:r>
          </a:p>
          <a:p>
            <a:pPr>
              <a:buFontTx/>
              <a:buChar char="•"/>
            </a:pPr>
            <a:r>
              <a:rPr lang="en-US" sz="1600" smtClean="0">
                <a:latin typeface="Times New Roman" pitchFamily="18" charset="0"/>
              </a:rPr>
              <a:t>As you can see, the smart grid will create a more resilient and efficient means of energy use that will empower us all to do our part for the environment and save money in the process.</a:t>
            </a:r>
          </a:p>
          <a:p>
            <a:pPr>
              <a:buFontTx/>
              <a:buChar char="•"/>
            </a:pPr>
            <a:r>
              <a:rPr lang="en-US" sz="1600" smtClean="0">
                <a:latin typeface="Times New Roman" pitchFamily="18" charset="0"/>
              </a:rPr>
              <a:t>You are all a part of these exciting changes and we thank you all for your important contribution to this sea change in how the region, and indeed the world, uses energy.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rrowheads="1" noTextEdit="1"/>
          </p:cNvSpPr>
          <p:nvPr>
            <p:ph type="sldImg"/>
          </p:nvPr>
        </p:nvSpPr>
        <p:spPr bwMode="auto">
          <a:xfrm>
            <a:off x="1181100" y="696913"/>
            <a:ext cx="4649788" cy="3487737"/>
          </a:xfrm>
          <a:noFill/>
          <a:ln>
            <a:solidFill>
              <a:srgbClr val="000000"/>
            </a:solidFill>
            <a:miter lim="800000"/>
            <a:headEnd/>
            <a:tailEnd/>
          </a:ln>
        </p:spPr>
      </p:sp>
      <p:sp>
        <p:nvSpPr>
          <p:cNvPr id="12290" name="Rectangle 3"/>
          <p:cNvSpPr>
            <a:spLocks noGrp="1" noChangeArrowheads="1"/>
          </p:cNvSpPr>
          <p:nvPr>
            <p:ph type="body" idx="1"/>
          </p:nvPr>
        </p:nvSpPr>
        <p:spPr bwMode="auto">
          <a:xfrm>
            <a:off x="936625" y="4416425"/>
            <a:ext cx="5137150" cy="4183063"/>
          </a:xfrm>
          <a:noFill/>
        </p:spPr>
        <p:txBody>
          <a:bodyPr wrap="square" lIns="91578" tIns="45792" rIns="91578" bIns="45792" numCol="1" anchor="t" anchorCtr="0" compatLnSpc="1">
            <a:prstTxWarp prst="textNoShape">
              <a:avLst/>
            </a:prstTxWarp>
          </a:bodyPr>
          <a:lstStyle/>
          <a:p>
            <a:pPr marL="254000" indent="-254000">
              <a:buFontTx/>
              <a:buChar char="•"/>
            </a:pPr>
            <a:r>
              <a:rPr lang="en-US" sz="1600" smtClean="0">
                <a:latin typeface="Times New Roman" pitchFamily="18" charset="0"/>
              </a:rPr>
              <a:t>We are making great strides in securing contracts with large, utility-scale renewable projects, which will leverage the ideal solar, geothermal and wind resources in the San Diego and Imperial Counties and Baja California region.  In 2011, SDG&amp;E signed 17 new renewable energy contracts for a combined total of 1,482 megawatts.</a:t>
            </a:r>
          </a:p>
          <a:p>
            <a:pPr marL="254000" indent="-254000">
              <a:buFontTx/>
              <a:buChar char="•"/>
            </a:pPr>
            <a:r>
              <a:rPr lang="en-US" sz="1600" smtClean="0">
                <a:latin typeface="Times New Roman" pitchFamily="18" charset="0"/>
              </a:rPr>
              <a:t>Many of these contracts are taking advantage of the great wind resource we have on the ridges of eastern San Diego County and the abundant sunshine in the Imperial Valley.  These contracts include 299 megawatts of wind from the Pattern Wind project, and two contracts with Tenaska Solar Ventures for a combined 270 megawatts of photovoltaic solar power, all located in the Imperial Valley.</a:t>
            </a:r>
          </a:p>
          <a:p>
            <a:pPr marL="254000" indent="-254000">
              <a:buFontTx/>
              <a:buChar char="•"/>
            </a:pPr>
            <a:r>
              <a:rPr lang="en-US" sz="1600" smtClean="0">
                <a:latin typeface="Times New Roman" pitchFamily="18" charset="0"/>
              </a:rPr>
              <a:t>These contracts show the immense potential for renewable energy development in the greater San Diego/Imperial Valley/Baja region, which some have calculated in the total region to be about 12,000 megawatts, enough power for 6.6 million homes.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3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A70F14B3-B18E-45F8-9638-2592FC4C381A}" type="slidenum">
              <a:rPr lang="en-US" sz="1200">
                <a:latin typeface="Calibri" pitchFamily="34" charset="0"/>
              </a:rPr>
              <a:pPr algn="r" defTabSz="931863"/>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60713C7-C019-47E1-97A3-E9ABB29A0A07}" type="slidenum">
              <a:rPr lang="en-US" sz="1200">
                <a:latin typeface="Calibri" pitchFamily="34" charset="0"/>
              </a:rPr>
              <a:pPr algn="r" defTabSz="931863"/>
              <a:t>7</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z="1600" smtClean="0">
                <a:latin typeface="Times New Roman" pitchFamily="18" charset="0"/>
              </a:rPr>
              <a:t>In addition to developing rooftop solar installations of our own and as a complement to the growing rooftop solar effort, SDG&amp;E has launched a pioneering initiative for those customers that don’t have access to rooftop solar resources but want to be involved in the solar power movement.  SDG&amp;E is currently seeking approval for a program called “Share the Sun,” which allows customers to purchase solar power directly from solar providers to cover all or part of their electricity bill.  Another program, called “Sun Rate,” allows customers to purchase solar power directly from SDG&amp;E’s existing renewable portfolio at a price based on the cost of energy from these projects.</a:t>
            </a:r>
          </a:p>
          <a:p>
            <a:pPr>
              <a:buFontTx/>
              <a:buChar char="•"/>
            </a:pPr>
            <a:r>
              <a:rPr lang="en-US" sz="1600" smtClean="0">
                <a:latin typeface="Times New Roman" pitchFamily="18" charset="0"/>
              </a:rPr>
              <a:t>All of these efforts demonstrate SDG&amp;E’s commitment to local solar power generation and offering our customers new green solution tailored to their needs.  The exciting thing is that these changes are occurring right here, right now in our own homes and businesses– and we all have a stake in making it happen.</a:t>
            </a:r>
          </a:p>
          <a:p>
            <a:pPr>
              <a:buFontTx/>
              <a:buChar char="•"/>
            </a:pPr>
            <a:r>
              <a:rPr lang="en-US" sz="1600" smtClean="0">
                <a:latin typeface="Times New Roman" pitchFamily="18" charset="0"/>
              </a:rPr>
              <a:t>Our overall efforts in this area are also being recognized nationally.  SDG&amp;E recently received the prestigious Organizational Leadership Award at the inaugural Climate Leadership Awards for our efforts to help fight climate change and our strong partnerships with our customers and the local community on this subject.</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D0545-59E7-401B-9B6E-9A236B17D480}" type="slidenum">
              <a:rPr lang="en-US"/>
              <a:pPr fontAlgn="base">
                <a:spcBef>
                  <a:spcPct val="0"/>
                </a:spcBef>
                <a:spcAft>
                  <a:spcPct val="0"/>
                </a:spcAft>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9" descr="TechTitle_Midday.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7" descr="SDGEconnectedlogo_SM.png"/>
          <p:cNvPicPr>
            <a:picLocks noChangeAspect="1"/>
          </p:cNvPicPr>
          <p:nvPr/>
        </p:nvPicPr>
        <p:blipFill>
          <a:blip r:embed="rId3"/>
          <a:srcRect/>
          <a:stretch>
            <a:fillRect/>
          </a:stretch>
        </p:blipFill>
        <p:spPr bwMode="auto">
          <a:xfrm>
            <a:off x="6629400" y="381000"/>
            <a:ext cx="1828800" cy="862013"/>
          </a:xfrm>
          <a:prstGeom prst="rect">
            <a:avLst/>
          </a:prstGeom>
          <a:noFill/>
          <a:ln w="9525">
            <a:noFill/>
            <a:miter lim="800000"/>
            <a:headEnd/>
            <a:tailEnd/>
          </a:ln>
        </p:spPr>
      </p:pic>
      <p:sp>
        <p:nvSpPr>
          <p:cNvPr id="3" name="Subtitle 2"/>
          <p:cNvSpPr>
            <a:spLocks noGrp="1"/>
          </p:cNvSpPr>
          <p:nvPr>
            <p:ph type="subTitle" idx="1"/>
          </p:nvPr>
        </p:nvSpPr>
        <p:spPr>
          <a:xfrm>
            <a:off x="457200" y="1295400"/>
            <a:ext cx="6400800" cy="506730"/>
          </a:xfrm>
        </p:spPr>
        <p:txBody>
          <a:bodyPr lIns="0">
            <a:normAutofit/>
          </a:bodyPr>
          <a:lstStyle>
            <a:lvl1pPr marL="0" indent="0" algn="l">
              <a:buNone/>
              <a:defRPr sz="2000" b="0" i="1">
                <a:solidFill>
                  <a:srgbClr val="00000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
          <p:cNvSpPr>
            <a:spLocks noGrp="1"/>
          </p:cNvSpPr>
          <p:nvPr>
            <p:ph type="title"/>
          </p:nvPr>
        </p:nvSpPr>
        <p:spPr>
          <a:xfrm>
            <a:off x="457200" y="326282"/>
            <a:ext cx="6172200" cy="969118"/>
          </a:xfrm>
        </p:spPr>
        <p:txBody>
          <a:bodyPr lIns="0">
            <a:normAutofit/>
          </a:bodyPr>
          <a:lstStyle>
            <a:lvl1pPr algn="l">
              <a:defRPr sz="3000" b="0" i="1">
                <a:latin typeface="Verdana"/>
                <a:cs typeface="Verdana"/>
              </a:defRPr>
            </a:lvl1p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a:p>
        </p:txBody>
      </p:sp>
      <p:sp>
        <p:nvSpPr>
          <p:cNvPr id="7" name="Slide Number Placeholder 5"/>
          <p:cNvSpPr>
            <a:spLocks noGrp="1"/>
          </p:cNvSpPr>
          <p:nvPr>
            <p:ph type="sldNum" sz="quarter" idx="11"/>
          </p:nvPr>
        </p:nvSpPr>
        <p:spPr/>
        <p:txBody>
          <a:bodyPr/>
          <a:lstStyle>
            <a:lvl1pPr>
              <a:defRPr/>
            </a:lvl1pPr>
          </a:lstStyle>
          <a:p>
            <a:pPr>
              <a:defRPr/>
            </a:pPr>
            <a:fld id="{67219188-E0CA-4274-8B2F-E31D18D297B0}" type="slidenum">
              <a:rPr lang="en-US"/>
              <a:pPr>
                <a:defRPr/>
              </a:pPr>
              <a:t>‹#›</a:t>
            </a:fld>
            <a:endParaRPr lang="en-US" dirty="0"/>
          </a:p>
        </p:txBody>
      </p:sp>
      <p:sp>
        <p:nvSpPr>
          <p:cNvPr id="8" name="Date Placeholder 3"/>
          <p:cNvSpPr>
            <a:spLocks noGrp="1"/>
          </p:cNvSpPr>
          <p:nvPr>
            <p:ph type="dt" sz="half" idx="12"/>
          </p:nvPr>
        </p:nvSpPr>
        <p:spPr/>
        <p:txBody>
          <a:bodyPr/>
          <a:lstStyle>
            <a:lvl1pPr>
              <a:defRPr/>
            </a:lvl1pPr>
          </a:lstStyle>
          <a:p>
            <a:pPr>
              <a:defRPr/>
            </a:pPr>
            <a:fld id="{B7F32CC5-4AE7-46B4-848F-99C8E54FC83F}" type="datetimeFigureOut">
              <a:rPr lang="en-US"/>
              <a:pPr>
                <a:defRPr/>
              </a:pPr>
              <a:t>6/28/2012</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Clr>
                <a:srgbClr val="FF0000"/>
              </a:buClr>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p:txBody>
          <a:bodyPr/>
          <a:lstStyle>
            <a:lvl1pPr>
              <a:defRPr/>
            </a:lvl1pPr>
          </a:lstStyle>
          <a:p>
            <a:pPr>
              <a:defRPr/>
            </a:pPr>
            <a:fld id="{672377F2-6B43-47A3-BFC2-800C96457A53}" type="datetimeFigureOut">
              <a:rPr lang="en-US"/>
              <a:pPr>
                <a:defRPr/>
              </a:pPr>
              <a:t>6/28/2012</a:t>
            </a:fld>
            <a:endParaRPr lang="en-US" dirty="0"/>
          </a:p>
        </p:txBody>
      </p:sp>
      <p:sp>
        <p:nvSpPr>
          <p:cNvPr id="5" name="Footer Placeholder 4"/>
          <p:cNvSpPr>
            <a:spLocks noGrp="1"/>
          </p:cNvSpPr>
          <p:nvPr>
            <p:ph type="ftr" sz="quarter" idx="11"/>
          </p:nvPr>
        </p:nvSpPr>
        <p:spPr>
          <a:xfrm>
            <a:off x="2057400" y="6492875"/>
            <a:ext cx="6096000" cy="365125"/>
          </a:xfrm>
        </p:spPr>
        <p:txBody>
          <a:bodyPr/>
          <a:lstStyle>
            <a:lvl1pPr>
              <a:defRPr sz="800">
                <a:latin typeface="Verdana"/>
                <a:cs typeface="Verdana"/>
              </a:defRPr>
            </a:lvl1pPr>
          </a:lstStyle>
          <a:p>
            <a:pPr>
              <a:defRPr/>
            </a:pPr>
            <a:r>
              <a:rPr lang="en-US"/>
              <a:t>© 2012  San Diego Gas &amp; Electric Company.  All trademarks belong to their respective owners.  All rights reserved.</a:t>
            </a:r>
          </a:p>
        </p:txBody>
      </p:sp>
      <p:sp>
        <p:nvSpPr>
          <p:cNvPr id="6" name="Slide Number Placeholder 5"/>
          <p:cNvSpPr>
            <a:spLocks noGrp="1"/>
          </p:cNvSpPr>
          <p:nvPr>
            <p:ph type="sldNum" sz="quarter" idx="12"/>
          </p:nvPr>
        </p:nvSpPr>
        <p:spPr/>
        <p:txBody>
          <a:bodyPr/>
          <a:lstStyle>
            <a:lvl1pPr>
              <a:defRPr/>
            </a:lvl1pPr>
          </a:lstStyle>
          <a:p>
            <a:pPr>
              <a:defRPr/>
            </a:pPr>
            <a:fld id="{ED967816-5F1B-42FB-B7B1-F7082796EAE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descr="Tech_Inside-Midday.jp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304800"/>
            <a:ext cx="5943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9F3DC00-2388-448E-9E7F-9A33EE8784AB}" type="datetimeFigureOut">
              <a:rPr lang="en-US"/>
              <a:pPr>
                <a:defRPr/>
              </a:pPr>
              <a:t>6/28/2012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994C27B-9372-468F-A6D6-134157CB3A40}" type="slidenum">
              <a:rPr lang="en-US"/>
              <a:pPr>
                <a:defRPr/>
              </a:pPr>
              <a:t>‹#›</a:t>
            </a:fld>
            <a:endParaRPr lang="en-US" dirty="0"/>
          </a:p>
        </p:txBody>
      </p:sp>
      <p:pic>
        <p:nvPicPr>
          <p:cNvPr id="1032" name="Picture 8" descr="SDGEconnectedlogo_SM.png"/>
          <p:cNvPicPr>
            <a:picLocks noChangeAspect="1"/>
          </p:cNvPicPr>
          <p:nvPr/>
        </p:nvPicPr>
        <p:blipFill>
          <a:blip r:embed="rId5"/>
          <a:srcRect/>
          <a:stretch>
            <a:fillRect/>
          </a:stretch>
        </p:blipFill>
        <p:spPr bwMode="auto">
          <a:xfrm>
            <a:off x="7315200" y="190500"/>
            <a:ext cx="1371600"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457200" rtl="0" eaLnBrk="0" fontAlgn="base" hangingPunct="0">
        <a:spcBef>
          <a:spcPct val="0"/>
        </a:spcBef>
        <a:spcAft>
          <a:spcPct val="0"/>
        </a:spcAft>
        <a:defRPr sz="2000" i="1" kern="1200">
          <a:solidFill>
            <a:srgbClr val="000000"/>
          </a:solidFill>
          <a:latin typeface="Verdana"/>
          <a:ea typeface="Verdana" pitchFamily="34" charset="0"/>
          <a:cs typeface="Verdana"/>
        </a:defRPr>
      </a:lvl1pPr>
      <a:lvl2pPr algn="l" defTabSz="457200" rtl="0" eaLnBrk="0" fontAlgn="base" hangingPunct="0">
        <a:spcBef>
          <a:spcPct val="0"/>
        </a:spcBef>
        <a:spcAft>
          <a:spcPct val="0"/>
        </a:spcAft>
        <a:defRPr sz="2000" i="1">
          <a:solidFill>
            <a:srgbClr val="000000"/>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2000" i="1">
          <a:solidFill>
            <a:srgbClr val="000000"/>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2000" i="1">
          <a:solidFill>
            <a:srgbClr val="000000"/>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2000" i="1">
          <a:solidFill>
            <a:srgbClr val="000000"/>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2000" i="1">
          <a:solidFill>
            <a:schemeClr val="bg1"/>
          </a:solidFill>
          <a:latin typeface="Verdana" pitchFamily="34" charset="0"/>
        </a:defRPr>
      </a:lvl6pPr>
      <a:lvl7pPr marL="914400" algn="l" defTabSz="457200" rtl="0" eaLnBrk="1" fontAlgn="base" hangingPunct="1">
        <a:spcBef>
          <a:spcPct val="0"/>
        </a:spcBef>
        <a:spcAft>
          <a:spcPct val="0"/>
        </a:spcAft>
        <a:defRPr sz="2000" i="1">
          <a:solidFill>
            <a:schemeClr val="bg1"/>
          </a:solidFill>
          <a:latin typeface="Verdana" pitchFamily="34" charset="0"/>
        </a:defRPr>
      </a:lvl7pPr>
      <a:lvl8pPr marL="1371600" algn="l" defTabSz="457200" rtl="0" eaLnBrk="1" fontAlgn="base" hangingPunct="1">
        <a:spcBef>
          <a:spcPct val="0"/>
        </a:spcBef>
        <a:spcAft>
          <a:spcPct val="0"/>
        </a:spcAft>
        <a:defRPr sz="2000" i="1">
          <a:solidFill>
            <a:schemeClr val="bg1"/>
          </a:solidFill>
          <a:latin typeface="Verdana" pitchFamily="34" charset="0"/>
        </a:defRPr>
      </a:lvl8pPr>
      <a:lvl9pPr marL="1828800" algn="l" defTabSz="457200" rtl="0" eaLnBrk="1" fontAlgn="base" hangingPunct="1">
        <a:spcBef>
          <a:spcPct val="0"/>
        </a:spcBef>
        <a:spcAft>
          <a:spcPct val="0"/>
        </a:spcAft>
        <a:defRPr sz="2000" i="1">
          <a:solidFill>
            <a:schemeClr val="bg1"/>
          </a:solidFill>
          <a:latin typeface="Verdana" pitchFamily="34" charset="0"/>
        </a:defRPr>
      </a:lvl9pPr>
    </p:titleStyle>
    <p:bodyStyle>
      <a:lvl1pPr marL="163513" indent="-163513" algn="l" defTabSz="457200" rtl="0" eaLnBrk="0" fontAlgn="base" hangingPunct="0">
        <a:spcBef>
          <a:spcPct val="20000"/>
        </a:spcBef>
        <a:spcAft>
          <a:spcPts val="1200"/>
        </a:spcAft>
        <a:buClr>
          <a:srgbClr val="FF0000"/>
        </a:buClr>
        <a:buSzPct val="125000"/>
        <a:buFont typeface="Arial" charset="0"/>
        <a:buChar char="•"/>
        <a:defRPr sz="1600" kern="1200">
          <a:solidFill>
            <a:schemeClr val="tx1"/>
          </a:solidFill>
          <a:latin typeface="Verdana"/>
          <a:ea typeface="Verdana" pitchFamily="34" charset="0"/>
          <a:cs typeface="Verdana"/>
        </a:defRPr>
      </a:lvl1pPr>
      <a:lvl2pPr marL="742950" indent="-285750" algn="l" defTabSz="457200" rtl="0" eaLnBrk="0" fontAlgn="base" hangingPunct="0">
        <a:spcBef>
          <a:spcPct val="20000"/>
        </a:spcBef>
        <a:spcAft>
          <a:spcPts val="1200"/>
        </a:spcAft>
        <a:buClr>
          <a:srgbClr val="FF0000"/>
        </a:buClr>
        <a:buFont typeface="Arial" charset="0"/>
        <a:buChar char="–"/>
        <a:defRPr sz="1400" kern="1200">
          <a:solidFill>
            <a:schemeClr val="tx1"/>
          </a:solidFill>
          <a:latin typeface="Verdana"/>
          <a:ea typeface="Verdana" pitchFamily="34" charset="0"/>
          <a:cs typeface="Verdana"/>
        </a:defRPr>
      </a:lvl2pPr>
      <a:lvl3pPr marL="11430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3pPr>
      <a:lvl4pPr marL="16002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4pPr>
      <a:lvl5pPr marL="2057400" indent="-2286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2"/>
          <p:cNvSpPr>
            <a:spLocks noGrp="1"/>
          </p:cNvSpPr>
          <p:nvPr>
            <p:ph type="title"/>
          </p:nvPr>
        </p:nvSpPr>
        <p:spPr>
          <a:xfrm>
            <a:off x="457200" y="327025"/>
            <a:ext cx="6172200" cy="663575"/>
          </a:xfrm>
        </p:spPr>
        <p:txBody>
          <a:bodyPr/>
          <a:lstStyle/>
          <a:p>
            <a:pPr eaLnBrk="1" hangingPunct="1">
              <a:spcBef>
                <a:spcPts val="1200"/>
              </a:spcBef>
            </a:pPr>
            <a:r>
              <a:rPr lang="en-US" sz="2400" smtClean="0">
                <a:latin typeface="Verdana" pitchFamily="34" charset="0"/>
              </a:rPr>
              <a:t>Power Magazine Visuals</a:t>
            </a:r>
          </a:p>
        </p:txBody>
      </p:sp>
      <p:sp>
        <p:nvSpPr>
          <p:cNvPr id="5122" name="TextBox 3"/>
          <p:cNvSpPr txBox="1">
            <a:spLocks noChangeArrowheads="1"/>
          </p:cNvSpPr>
          <p:nvPr/>
        </p:nvSpPr>
        <p:spPr bwMode="auto">
          <a:xfrm>
            <a:off x="6096000" y="6565900"/>
            <a:ext cx="3124200" cy="339725"/>
          </a:xfrm>
          <a:prstGeom prst="rect">
            <a:avLst/>
          </a:prstGeom>
          <a:noFill/>
          <a:ln w="9525">
            <a:noFill/>
            <a:miter lim="800000"/>
            <a:headEnd/>
            <a:tailEnd/>
          </a:ln>
        </p:spPr>
        <p:txBody>
          <a:bodyPr>
            <a:spAutoFit/>
          </a:bodyPr>
          <a:lstStyle/>
          <a:p>
            <a:r>
              <a:rPr lang="en-US" sz="800">
                <a:latin typeface="Calibri" pitchFamily="34" charset="0"/>
              </a:rPr>
              <a:t>© 2012  San Diego Gas &amp; Electric Company.  </a:t>
            </a:r>
          </a:p>
          <a:p>
            <a:r>
              <a:rPr lang="en-US" sz="800">
                <a:latin typeface="Calibri" pitchFamily="34" charset="0"/>
              </a:rPr>
              <a:t>All trademarks belong to their respective owners.  All rights reserved.</a:t>
            </a:r>
          </a:p>
        </p:txBody>
      </p:sp>
      <p:sp>
        <p:nvSpPr>
          <p:cNvPr id="5123" name="Subtitle 1"/>
          <p:cNvSpPr txBox="1">
            <a:spLocks/>
          </p:cNvSpPr>
          <p:nvPr/>
        </p:nvSpPr>
        <p:spPr bwMode="auto">
          <a:xfrm>
            <a:off x="457200" y="1143000"/>
            <a:ext cx="6400800" cy="506413"/>
          </a:xfrm>
          <a:prstGeom prst="rect">
            <a:avLst/>
          </a:prstGeom>
          <a:noFill/>
          <a:ln w="9525">
            <a:noFill/>
            <a:miter lim="800000"/>
            <a:headEnd/>
            <a:tailEnd/>
          </a:ln>
        </p:spPr>
        <p:txBody>
          <a:bodyPr lIns="0"/>
          <a:lstStyle/>
          <a:p>
            <a:pPr defTabSz="457200">
              <a:spcBef>
                <a:spcPct val="20000"/>
              </a:spcBef>
              <a:spcAft>
                <a:spcPts val="600"/>
              </a:spcAft>
              <a:buClr>
                <a:srgbClr val="FF0000"/>
              </a:buClr>
              <a:buSzPct val="125000"/>
              <a:buFont typeface="Arial" charset="0"/>
              <a:buNone/>
            </a:pPr>
            <a:r>
              <a:rPr lang="en-US" sz="2200" i="1">
                <a:solidFill>
                  <a:srgbClr val="000000"/>
                </a:solidFill>
                <a:latin typeface="Verdana" pitchFamily="34" charset="0"/>
              </a:rPr>
              <a:t>June 28,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p:txBody>
          <a:bodyPr/>
          <a:lstStyle/>
          <a:p>
            <a:r>
              <a:rPr lang="en-US" sz="2800" smtClean="0">
                <a:latin typeface="Verdana" pitchFamily="34" charset="0"/>
              </a:rPr>
              <a:t>Smart Transformer Testing</a:t>
            </a:r>
          </a:p>
        </p:txBody>
      </p:sp>
      <p:pic>
        <p:nvPicPr>
          <p:cNvPr id="55298" name="Picture 2" descr="G:\DCIM\100MSDCF\OnRampGridSenseloadmonitor2ndversionUpasSt4Escondido.JPG"/>
          <p:cNvPicPr>
            <a:picLocks noGrp="1" noChangeAspect="1" noChangeArrowheads="1"/>
          </p:cNvPicPr>
          <p:nvPr>
            <p:ph idx="4294967295"/>
          </p:nvPr>
        </p:nvPicPr>
        <p:blipFill>
          <a:blip r:embed="rId2"/>
          <a:srcRect/>
          <a:stretch>
            <a:fillRect/>
          </a:stretch>
        </p:blipFill>
        <p:spPr>
          <a:xfrm>
            <a:off x="1257300" y="1295400"/>
            <a:ext cx="6629400" cy="4654550"/>
          </a:xfrm>
        </p:spPr>
      </p:pic>
      <p:sp>
        <p:nvSpPr>
          <p:cNvPr id="55300" name="Slide Number Placeholder 3"/>
          <p:cNvSpPr txBox="1">
            <a:spLocks noGrp="1"/>
          </p:cNvSpPr>
          <p:nvPr/>
        </p:nvSpPr>
        <p:spPr bwMode="auto">
          <a:xfrm>
            <a:off x="5943600" y="6553200"/>
            <a:ext cx="609600" cy="152400"/>
          </a:xfrm>
          <a:prstGeom prst="rect">
            <a:avLst/>
          </a:prstGeom>
          <a:noFill/>
          <a:ln w="9525">
            <a:noFill/>
            <a:miter lim="800000"/>
            <a:headEnd/>
            <a:tailEnd/>
          </a:ln>
        </p:spPr>
        <p:txBody>
          <a:bodyPr/>
          <a:lstStyle/>
          <a:p>
            <a:pPr algn="r" eaLnBrk="0" hangingPunct="0"/>
            <a:fld id="{BA5C4192-E548-45D2-909B-0724EA39DC50}" type="slidenum">
              <a:rPr lang="en-US" altLang="en-US" sz="1000">
                <a:latin typeface="Times" pitchFamily="18" charset="0"/>
              </a:rPr>
              <a:pPr algn="r" eaLnBrk="0" hangingPunct="0"/>
              <a:t>10</a:t>
            </a:fld>
            <a:endParaRPr lang="en-US" altLang="en-US" sz="1400">
              <a:latin typeface="Times"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p:txBody>
          <a:bodyPr/>
          <a:lstStyle/>
          <a:p>
            <a:r>
              <a:rPr lang="en-US" sz="2800" smtClean="0">
                <a:latin typeface="Verdana" pitchFamily="34" charset="0"/>
              </a:rPr>
              <a:t>Smart Transformer Testing</a:t>
            </a:r>
          </a:p>
        </p:txBody>
      </p:sp>
      <p:pic>
        <p:nvPicPr>
          <p:cNvPr id="56322" name="Picture 2" descr="G:\DCIM\100MSDCF\OnRampGridSenseloadmonitor5UpasStEscondido.JPG"/>
          <p:cNvPicPr>
            <a:picLocks noGrp="1" noChangeAspect="1" noChangeArrowheads="1"/>
          </p:cNvPicPr>
          <p:nvPr>
            <p:ph idx="4294967295"/>
          </p:nvPr>
        </p:nvPicPr>
        <p:blipFill>
          <a:blip r:embed="rId2"/>
          <a:srcRect/>
          <a:stretch>
            <a:fillRect/>
          </a:stretch>
        </p:blipFill>
        <p:spPr>
          <a:xfrm>
            <a:off x="1579563" y="1376363"/>
            <a:ext cx="5984875" cy="4749800"/>
          </a:xfrm>
        </p:spPr>
      </p:pic>
      <p:sp>
        <p:nvSpPr>
          <p:cNvPr id="56324" name="Slide Number Placeholder 3"/>
          <p:cNvSpPr txBox="1">
            <a:spLocks noGrp="1"/>
          </p:cNvSpPr>
          <p:nvPr/>
        </p:nvSpPr>
        <p:spPr bwMode="auto">
          <a:xfrm>
            <a:off x="5943600" y="6553200"/>
            <a:ext cx="609600" cy="152400"/>
          </a:xfrm>
          <a:prstGeom prst="rect">
            <a:avLst/>
          </a:prstGeom>
          <a:noFill/>
          <a:ln w="9525">
            <a:noFill/>
            <a:miter lim="800000"/>
            <a:headEnd/>
            <a:tailEnd/>
          </a:ln>
        </p:spPr>
        <p:txBody>
          <a:bodyPr/>
          <a:lstStyle/>
          <a:p>
            <a:pPr algn="r" eaLnBrk="0" hangingPunct="0"/>
            <a:fld id="{703DD596-BB90-4E0D-A422-FC70B9593F69}" type="slidenum">
              <a:rPr lang="en-US" altLang="en-US" sz="1000">
                <a:latin typeface="Times" pitchFamily="18" charset="0"/>
              </a:rPr>
              <a:pPr algn="r" eaLnBrk="0" hangingPunct="0"/>
              <a:t>11</a:t>
            </a:fld>
            <a:endParaRPr lang="en-US" altLang="en-US" sz="1400">
              <a:latin typeface="Times"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p:txBody>
          <a:bodyPr/>
          <a:lstStyle/>
          <a:p>
            <a:r>
              <a:rPr lang="en-US" sz="2800" smtClean="0">
                <a:latin typeface="Verdana" pitchFamily="34" charset="0"/>
              </a:rPr>
              <a:t>Capacitor SCADA</a:t>
            </a:r>
          </a:p>
        </p:txBody>
      </p:sp>
      <p:sp>
        <p:nvSpPr>
          <p:cNvPr id="57346" name="Slide Number Placeholder 2"/>
          <p:cNvSpPr txBox="1">
            <a:spLocks noGrp="1"/>
          </p:cNvSpPr>
          <p:nvPr/>
        </p:nvSpPr>
        <p:spPr bwMode="auto">
          <a:xfrm>
            <a:off x="6019800" y="6553200"/>
            <a:ext cx="914400" cy="152400"/>
          </a:xfrm>
          <a:prstGeom prst="rect">
            <a:avLst/>
          </a:prstGeom>
          <a:noFill/>
          <a:ln w="9525">
            <a:noFill/>
            <a:miter lim="800000"/>
            <a:headEnd/>
            <a:tailEnd/>
          </a:ln>
        </p:spPr>
        <p:txBody>
          <a:bodyPr/>
          <a:lstStyle/>
          <a:p>
            <a:pPr algn="r" eaLnBrk="0" hangingPunct="0"/>
            <a:fld id="{AF0E467B-6814-4134-9562-21D4291FD1CC}" type="slidenum">
              <a:rPr lang="en-US" altLang="en-US" sz="1000">
                <a:latin typeface="Times" pitchFamily="18" charset="0"/>
              </a:rPr>
              <a:pPr algn="r" eaLnBrk="0" hangingPunct="0"/>
              <a:t>12</a:t>
            </a:fld>
            <a:endParaRPr lang="en-US" altLang="en-US" sz="1000">
              <a:latin typeface="Times" pitchFamily="18" charset="0"/>
            </a:endParaRPr>
          </a:p>
        </p:txBody>
      </p:sp>
      <p:sp>
        <p:nvSpPr>
          <p:cNvPr id="6" name="Content Placeholder 2"/>
          <p:cNvSpPr txBox="1">
            <a:spLocks/>
          </p:cNvSpPr>
          <p:nvPr/>
        </p:nvSpPr>
        <p:spPr>
          <a:xfrm>
            <a:off x="0" y="1295400"/>
            <a:ext cx="3200400" cy="5486400"/>
          </a:xfrm>
          <a:prstGeom prst="rect">
            <a:avLst/>
          </a:prstGeom>
        </p:spPr>
        <p:txBody>
          <a:bodyPr/>
          <a:lstStyle/>
          <a:p>
            <a:pPr marL="342900" indent="-342900" eaLnBrk="0" hangingPunct="0">
              <a:spcBef>
                <a:spcPct val="20000"/>
              </a:spcBef>
              <a:buSzPct val="125000"/>
              <a:defRPr/>
            </a:pPr>
            <a:r>
              <a:rPr lang="en-US" sz="2000" b="1" kern="0" dirty="0">
                <a:latin typeface="+mn-lt"/>
              </a:rPr>
              <a:t>Description:   </a:t>
            </a:r>
          </a:p>
          <a:p>
            <a:pPr marL="342900" indent="-342900" eaLnBrk="0" hangingPunct="0">
              <a:spcBef>
                <a:spcPct val="20000"/>
              </a:spcBef>
              <a:buSzPct val="125000"/>
              <a:buFont typeface="Arial" pitchFamily="34" charset="0"/>
              <a:buChar char="•"/>
              <a:defRPr/>
            </a:pPr>
            <a:r>
              <a:rPr lang="en-US" sz="2000" b="1" kern="0" dirty="0">
                <a:latin typeface="+mn-lt"/>
              </a:rPr>
              <a:t>Convert existing distribution line capacitors to SCADA units.</a:t>
            </a:r>
          </a:p>
          <a:p>
            <a:pPr marL="342900" indent="-342900" eaLnBrk="0" hangingPunct="0">
              <a:spcBef>
                <a:spcPct val="20000"/>
              </a:spcBef>
              <a:buSzPct val="125000"/>
              <a:buFont typeface="Arial" pitchFamily="34" charset="0"/>
              <a:buChar char="•"/>
              <a:defRPr/>
            </a:pPr>
            <a:r>
              <a:rPr lang="en-US" sz="2000" b="1" kern="0" dirty="0">
                <a:latin typeface="+mn-lt"/>
              </a:rPr>
              <a:t>Provide better volt/VAR management supporting integration of distributed generation</a:t>
            </a:r>
          </a:p>
          <a:p>
            <a:pPr marL="342900" indent="-342900" eaLnBrk="0" hangingPunct="0">
              <a:spcBef>
                <a:spcPct val="20000"/>
              </a:spcBef>
              <a:buSzPct val="125000"/>
              <a:buFont typeface="Times" pitchFamily="18" charset="0"/>
              <a:buChar char="•"/>
              <a:defRPr/>
            </a:pPr>
            <a:r>
              <a:rPr lang="en-US" sz="2000" b="1" kern="0" dirty="0">
                <a:latin typeface="+mn-lt"/>
              </a:rPr>
              <a:t>Provide better monitoring of capacitor condition, reducing chance of forced failure</a:t>
            </a:r>
            <a:br>
              <a:rPr lang="en-US" sz="2000" b="1" kern="0" dirty="0">
                <a:latin typeface="+mn-lt"/>
              </a:rPr>
            </a:br>
            <a:endParaRPr lang="en-US" sz="2000" b="1" kern="0" dirty="0">
              <a:latin typeface="+mn-lt"/>
            </a:endParaRPr>
          </a:p>
        </p:txBody>
      </p:sp>
      <p:pic>
        <p:nvPicPr>
          <p:cNvPr id="57348" name="Picture 3"/>
          <p:cNvPicPr>
            <a:picLocks noChangeAspect="1" noChangeArrowheads="1"/>
          </p:cNvPicPr>
          <p:nvPr/>
        </p:nvPicPr>
        <p:blipFill>
          <a:blip r:embed="rId2"/>
          <a:srcRect/>
          <a:stretch>
            <a:fillRect/>
          </a:stretch>
        </p:blipFill>
        <p:spPr bwMode="auto">
          <a:xfrm>
            <a:off x="3200400" y="1143000"/>
            <a:ext cx="5486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36"/>
          <p:cNvGrpSpPr>
            <a:grpSpLocks/>
          </p:cNvGrpSpPr>
          <p:nvPr/>
        </p:nvGrpSpPr>
        <p:grpSpPr bwMode="auto">
          <a:xfrm>
            <a:off x="533400" y="2420938"/>
            <a:ext cx="8686800" cy="4437062"/>
            <a:chOff x="336" y="1525"/>
            <a:chExt cx="5472" cy="2795"/>
          </a:xfrm>
        </p:grpSpPr>
        <p:pic>
          <p:nvPicPr>
            <p:cNvPr id="60419" name="Picture 5" descr="BorregoSpringsMicrogridIllustration"/>
            <p:cNvPicPr>
              <a:picLocks noChangeAspect="1" noChangeArrowheads="1"/>
            </p:cNvPicPr>
            <p:nvPr/>
          </p:nvPicPr>
          <p:blipFill>
            <a:blip r:embed="rId3"/>
            <a:srcRect/>
            <a:stretch>
              <a:fillRect/>
            </a:stretch>
          </p:blipFill>
          <p:spPr bwMode="auto">
            <a:xfrm>
              <a:off x="336" y="1525"/>
              <a:ext cx="5292" cy="2795"/>
            </a:xfrm>
            <a:prstGeom prst="rect">
              <a:avLst/>
            </a:prstGeom>
            <a:noFill/>
            <a:ln w="9525">
              <a:noFill/>
              <a:miter lim="800000"/>
              <a:headEnd/>
              <a:tailEnd/>
            </a:ln>
          </p:spPr>
        </p:pic>
        <p:sp>
          <p:nvSpPr>
            <p:cNvPr id="60420" name="Text Box 6"/>
            <p:cNvSpPr txBox="1">
              <a:spLocks noChangeArrowheads="1"/>
            </p:cNvSpPr>
            <p:nvPr/>
          </p:nvSpPr>
          <p:spPr bwMode="auto">
            <a:xfrm>
              <a:off x="3504" y="1920"/>
              <a:ext cx="816" cy="288"/>
            </a:xfrm>
            <a:prstGeom prst="rect">
              <a:avLst/>
            </a:prstGeom>
            <a:noFill/>
            <a:ln w="9525">
              <a:noFill/>
              <a:miter lim="800000"/>
              <a:headEnd/>
              <a:tailEnd/>
            </a:ln>
          </p:spPr>
          <p:txBody>
            <a:bodyPr>
              <a:spAutoFit/>
            </a:bodyPr>
            <a:lstStyle/>
            <a:p>
              <a:r>
                <a:rPr lang="en-US" sz="1200">
                  <a:latin typeface="Calibri" pitchFamily="34" charset="0"/>
                </a:rPr>
                <a:t>Customer Energy Management</a:t>
              </a:r>
            </a:p>
          </p:txBody>
        </p:sp>
        <p:sp>
          <p:nvSpPr>
            <p:cNvPr id="60421" name="Text Box 7"/>
            <p:cNvSpPr txBox="1">
              <a:spLocks noChangeArrowheads="1"/>
            </p:cNvSpPr>
            <p:nvPr/>
          </p:nvSpPr>
          <p:spPr bwMode="auto">
            <a:xfrm>
              <a:off x="2976" y="1632"/>
              <a:ext cx="864" cy="288"/>
            </a:xfrm>
            <a:prstGeom prst="rect">
              <a:avLst/>
            </a:prstGeom>
            <a:noFill/>
            <a:ln w="9525">
              <a:noFill/>
              <a:miter lim="800000"/>
              <a:headEnd/>
              <a:tailEnd/>
            </a:ln>
          </p:spPr>
          <p:txBody>
            <a:bodyPr>
              <a:spAutoFit/>
            </a:bodyPr>
            <a:lstStyle/>
            <a:p>
              <a:pPr algn="ctr"/>
              <a:r>
                <a:rPr lang="en-US" sz="1200">
                  <a:latin typeface="Calibri" pitchFamily="34" charset="0"/>
                </a:rPr>
                <a:t>Substation </a:t>
              </a:r>
            </a:p>
            <a:p>
              <a:pPr algn="ctr"/>
              <a:r>
                <a:rPr lang="en-US" sz="1200">
                  <a:latin typeface="Calibri" pitchFamily="34" charset="0"/>
                </a:rPr>
                <a:t>Energy Storage </a:t>
              </a:r>
            </a:p>
          </p:txBody>
        </p:sp>
        <p:sp>
          <p:nvSpPr>
            <p:cNvPr id="60422" name="Text Box 8"/>
            <p:cNvSpPr txBox="1">
              <a:spLocks noChangeArrowheads="1"/>
            </p:cNvSpPr>
            <p:nvPr/>
          </p:nvSpPr>
          <p:spPr bwMode="auto">
            <a:xfrm>
              <a:off x="4245" y="3888"/>
              <a:ext cx="795" cy="288"/>
            </a:xfrm>
            <a:prstGeom prst="rect">
              <a:avLst/>
            </a:prstGeom>
            <a:noFill/>
            <a:ln w="9525">
              <a:noFill/>
              <a:miter lim="800000"/>
              <a:headEnd/>
              <a:tailEnd/>
            </a:ln>
          </p:spPr>
          <p:txBody>
            <a:bodyPr>
              <a:spAutoFit/>
            </a:bodyPr>
            <a:lstStyle/>
            <a:p>
              <a:pPr algn="ctr"/>
              <a:r>
                <a:rPr lang="en-US" sz="1200">
                  <a:latin typeface="Calibri" pitchFamily="34" charset="0"/>
                </a:rPr>
                <a:t>Community</a:t>
              </a:r>
            </a:p>
            <a:p>
              <a:pPr algn="ctr"/>
              <a:r>
                <a:rPr lang="en-US" sz="1200">
                  <a:latin typeface="Calibri" pitchFamily="34" charset="0"/>
                </a:rPr>
                <a:t>Energy Storage </a:t>
              </a:r>
            </a:p>
          </p:txBody>
        </p:sp>
        <p:sp>
          <p:nvSpPr>
            <p:cNvPr id="60423" name="Text Box 9"/>
            <p:cNvSpPr txBox="1">
              <a:spLocks noChangeArrowheads="1"/>
            </p:cNvSpPr>
            <p:nvPr/>
          </p:nvSpPr>
          <p:spPr bwMode="auto">
            <a:xfrm>
              <a:off x="432" y="1584"/>
              <a:ext cx="1247" cy="288"/>
            </a:xfrm>
            <a:prstGeom prst="rect">
              <a:avLst/>
            </a:prstGeom>
            <a:noFill/>
            <a:ln w="9525">
              <a:noFill/>
              <a:miter lim="800000"/>
              <a:headEnd/>
              <a:tailEnd/>
            </a:ln>
          </p:spPr>
          <p:txBody>
            <a:bodyPr>
              <a:spAutoFit/>
            </a:bodyPr>
            <a:lstStyle/>
            <a:p>
              <a:r>
                <a:rPr lang="en-US" sz="1200">
                  <a:latin typeface="Calibri" pitchFamily="34" charset="0"/>
                </a:rPr>
                <a:t>Distributed Energy Resources</a:t>
              </a:r>
            </a:p>
          </p:txBody>
        </p:sp>
        <p:sp>
          <p:nvSpPr>
            <p:cNvPr id="60424" name="Text Box 10"/>
            <p:cNvSpPr txBox="1">
              <a:spLocks noChangeArrowheads="1"/>
            </p:cNvSpPr>
            <p:nvPr/>
          </p:nvSpPr>
          <p:spPr bwMode="auto">
            <a:xfrm>
              <a:off x="4992" y="3312"/>
              <a:ext cx="816" cy="288"/>
            </a:xfrm>
            <a:prstGeom prst="rect">
              <a:avLst/>
            </a:prstGeom>
            <a:noFill/>
            <a:ln w="9525">
              <a:noFill/>
              <a:miter lim="800000"/>
              <a:headEnd/>
              <a:tailEnd/>
            </a:ln>
          </p:spPr>
          <p:txBody>
            <a:bodyPr>
              <a:spAutoFit/>
            </a:bodyPr>
            <a:lstStyle/>
            <a:p>
              <a:pPr algn="ctr"/>
              <a:r>
                <a:rPr lang="en-US" sz="1200">
                  <a:latin typeface="Calibri" pitchFamily="34" charset="0"/>
                </a:rPr>
                <a:t>Home</a:t>
              </a:r>
            </a:p>
            <a:p>
              <a:pPr algn="ctr"/>
              <a:r>
                <a:rPr lang="en-US" sz="1200">
                  <a:latin typeface="Calibri" pitchFamily="34" charset="0"/>
                </a:rPr>
                <a:t>Energy Storage </a:t>
              </a:r>
            </a:p>
          </p:txBody>
        </p:sp>
        <p:sp>
          <p:nvSpPr>
            <p:cNvPr id="60425" name="Text Box 11"/>
            <p:cNvSpPr txBox="1">
              <a:spLocks noChangeArrowheads="1"/>
            </p:cNvSpPr>
            <p:nvPr/>
          </p:nvSpPr>
          <p:spPr bwMode="auto">
            <a:xfrm>
              <a:off x="692" y="3187"/>
              <a:ext cx="933" cy="173"/>
            </a:xfrm>
            <a:prstGeom prst="rect">
              <a:avLst/>
            </a:prstGeom>
            <a:noFill/>
            <a:ln w="9525">
              <a:noFill/>
              <a:miter lim="800000"/>
              <a:headEnd/>
              <a:tailEnd/>
            </a:ln>
          </p:spPr>
          <p:txBody>
            <a:bodyPr>
              <a:spAutoFit/>
            </a:bodyPr>
            <a:lstStyle/>
            <a:p>
              <a:r>
                <a:rPr lang="en-US" sz="1200">
                  <a:latin typeface="Calibri" pitchFamily="34" charset="0"/>
                </a:rPr>
                <a:t>Microgrid Controller</a:t>
              </a:r>
            </a:p>
          </p:txBody>
        </p:sp>
        <p:sp>
          <p:nvSpPr>
            <p:cNvPr id="60426" name="Text Box 12"/>
            <p:cNvSpPr txBox="1">
              <a:spLocks noChangeArrowheads="1"/>
            </p:cNvSpPr>
            <p:nvPr/>
          </p:nvSpPr>
          <p:spPr bwMode="auto">
            <a:xfrm>
              <a:off x="1581" y="3615"/>
              <a:ext cx="933" cy="288"/>
            </a:xfrm>
            <a:prstGeom prst="rect">
              <a:avLst/>
            </a:prstGeom>
            <a:noFill/>
            <a:ln w="9525">
              <a:noFill/>
              <a:miter lim="800000"/>
              <a:headEnd/>
              <a:tailEnd/>
            </a:ln>
          </p:spPr>
          <p:txBody>
            <a:bodyPr>
              <a:spAutoFit/>
            </a:bodyPr>
            <a:lstStyle/>
            <a:p>
              <a:r>
                <a:rPr lang="en-US" sz="1200">
                  <a:latin typeface="Calibri" pitchFamily="34" charset="0"/>
                </a:rPr>
                <a:t>Feeder Automation System Technology</a:t>
              </a:r>
            </a:p>
          </p:txBody>
        </p:sp>
      </p:grpSp>
      <p:graphicFrame>
        <p:nvGraphicFramePr>
          <p:cNvPr id="991267" name="Group 35"/>
          <p:cNvGraphicFramePr>
            <a:graphicFrameLocks noGrp="1"/>
          </p:cNvGraphicFramePr>
          <p:nvPr/>
        </p:nvGraphicFramePr>
        <p:xfrm>
          <a:off x="457200" y="1163638"/>
          <a:ext cx="8458200" cy="1274762"/>
        </p:xfrm>
        <a:graphic>
          <a:graphicData uri="http://schemas.openxmlformats.org/drawingml/2006/table">
            <a:tbl>
              <a:tblPr/>
              <a:tblGrid>
                <a:gridCol w="1465213"/>
                <a:gridCol w="6992987"/>
              </a:tblGrid>
              <a:tr h="434975">
                <a:tc>
                  <a:txBody>
                    <a:bodyPr/>
                    <a:lstStyle/>
                    <a:p>
                      <a:pPr marL="0" marR="0" lvl="0" indent="0" algn="l" defTabSz="914400" rtl="0" eaLnBrk="0" fontAlgn="base" latinLnBrk="0" hangingPunct="0">
                        <a:lnSpc>
                          <a:spcPct val="100000"/>
                        </a:lnSpc>
                        <a:spcBef>
                          <a:spcPct val="0"/>
                        </a:spcBef>
                        <a:spcAft>
                          <a:spcPct val="0"/>
                        </a:spcAft>
                        <a:buClr>
                          <a:srgbClr val="007C66"/>
                        </a:buClr>
                        <a:buSzPct val="125000"/>
                        <a:buFont typeface="Times"/>
                        <a:buNone/>
                        <a:tabLst/>
                      </a:pPr>
                      <a:r>
                        <a:rPr kumimoji="0" lang="en-US" sz="1200" b="1" i="0" u="none" strike="noStrike" cap="none" normalizeH="0" baseline="0" dirty="0" smtClean="0">
                          <a:ln>
                            <a:noFill/>
                          </a:ln>
                          <a:solidFill>
                            <a:schemeClr val="bg1"/>
                          </a:solidFill>
                          <a:effectLst/>
                          <a:latin typeface="Interstate-BoldCondensed" pitchFamily="2" charset="0"/>
                          <a:ea typeface="MS PGothic" pitchFamily="34" charset="-128"/>
                        </a:rPr>
                        <a:t>Description</a:t>
                      </a:r>
                    </a:p>
                  </a:txBody>
                  <a:tcPr marL="71991" marR="71991" marT="71991" marB="71991"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0" fontAlgn="base" latinLnBrk="0" hangingPunct="0">
                        <a:lnSpc>
                          <a:spcPct val="100000"/>
                        </a:lnSpc>
                        <a:spcBef>
                          <a:spcPct val="10000"/>
                        </a:spcBef>
                        <a:spcAft>
                          <a:spcPct val="10000"/>
                        </a:spcAft>
                        <a:buClrTx/>
                        <a:buSzPct val="125000"/>
                        <a:buFontTx/>
                        <a:buNone/>
                        <a:tabLst/>
                      </a:pPr>
                      <a:r>
                        <a:rPr kumimoji="0" lang="en-US" sz="1200" b="0" i="0" u="none" strike="noStrike" cap="none" normalizeH="0" baseline="0" dirty="0" smtClean="0">
                          <a:ln>
                            <a:noFill/>
                          </a:ln>
                          <a:solidFill>
                            <a:schemeClr val="tx1"/>
                          </a:solidFill>
                          <a:effectLst/>
                          <a:latin typeface="Interstate-RegularCondensed" pitchFamily="2" charset="0"/>
                          <a:ea typeface="MS PGothic" pitchFamily="34" charset="-128"/>
                        </a:rPr>
                        <a:t>In cooperation with the US Department of Energy and the California Energy Commission, SDG&amp;E along with public and private sector partners are developing a “microgrid” project – a small version of its smart electric grid.</a:t>
                      </a:r>
                      <a:endParaRPr kumimoji="0" lang="en-US" sz="1400" b="0" i="1" u="none" strike="noStrike" cap="none" normalizeH="0" baseline="0" dirty="0" smtClean="0">
                        <a:ln>
                          <a:noFill/>
                        </a:ln>
                        <a:solidFill>
                          <a:schemeClr val="tx1"/>
                        </a:solidFill>
                        <a:effectLst/>
                        <a:latin typeface="Arial Narrow" pitchFamily="34" charset="0"/>
                      </a:endParaRPr>
                    </a:p>
                  </a:txBody>
                  <a:tcPr marL="71991" marR="71991" marT="71991" marB="71991"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r>
              <a:tr h="709458">
                <a:tc>
                  <a:txBody>
                    <a:bodyPr/>
                    <a:lstStyle/>
                    <a:p>
                      <a:pPr marL="0" marR="0" lvl="0" indent="0" algn="l" defTabSz="914400" rtl="0" eaLnBrk="0" fontAlgn="base" latinLnBrk="0" hangingPunct="0">
                        <a:lnSpc>
                          <a:spcPct val="100000"/>
                        </a:lnSpc>
                        <a:spcBef>
                          <a:spcPct val="0"/>
                        </a:spcBef>
                        <a:spcAft>
                          <a:spcPct val="0"/>
                        </a:spcAft>
                        <a:buClr>
                          <a:srgbClr val="007C66"/>
                        </a:buClr>
                        <a:buSzPct val="125000"/>
                        <a:buFont typeface="Times"/>
                        <a:buNone/>
                        <a:tabLst/>
                      </a:pPr>
                      <a:r>
                        <a:rPr kumimoji="0" lang="en-US" sz="1200" b="1" i="0" u="none" strike="noStrike" cap="none" normalizeH="0" baseline="0" dirty="0" smtClean="0">
                          <a:ln>
                            <a:noFill/>
                          </a:ln>
                          <a:solidFill>
                            <a:srgbClr val="FFFFFF"/>
                          </a:solidFill>
                          <a:effectLst/>
                          <a:latin typeface="Interstate-BoldCondensed" pitchFamily="2" charset="0"/>
                          <a:ea typeface="MS PGothic" pitchFamily="34" charset="-128"/>
                        </a:rPr>
                        <a:t>Benefits:</a:t>
                      </a:r>
                    </a:p>
                  </a:txBody>
                  <a:tcPr marL="71991" marR="71991" marT="71991" marB="71991"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70C0"/>
                    </a:solidFill>
                  </a:tcPr>
                </a:tc>
                <a:tc>
                  <a:txBody>
                    <a:bodyPr/>
                    <a:lstStyle/>
                    <a:p>
                      <a:pPr marL="114300" marR="0" lvl="0" indent="-114300" algn="l" defTabSz="914400" rtl="0" eaLnBrk="0" fontAlgn="base" latinLnBrk="0" hangingPunct="0">
                        <a:lnSpc>
                          <a:spcPct val="100000"/>
                        </a:lnSpc>
                        <a:spcBef>
                          <a:spcPct val="20000"/>
                        </a:spcBef>
                        <a:spcAft>
                          <a:spcPct val="0"/>
                        </a:spcAft>
                        <a:buClr>
                          <a:srgbClr val="003399"/>
                        </a:buClr>
                        <a:buSzPct val="125000"/>
                        <a:buFont typeface="Times"/>
                        <a:buChar char="•"/>
                        <a:tabLst/>
                      </a:pPr>
                      <a:r>
                        <a:rPr kumimoji="0" lang="en-US" sz="1200" b="0" i="0" u="none" strike="noStrike" cap="none" normalizeH="0" baseline="0" dirty="0" smtClean="0">
                          <a:ln>
                            <a:noFill/>
                          </a:ln>
                          <a:solidFill>
                            <a:schemeClr val="tx1"/>
                          </a:solidFill>
                          <a:effectLst/>
                          <a:latin typeface="Interstate-RegularCondensed" pitchFamily="2" charset="0"/>
                          <a:ea typeface="MS PGothic" pitchFamily="34" charset="-128"/>
                        </a:rPr>
                        <a:t>Integrate and leverage various generation and storage configurations and other smart grid technologies</a:t>
                      </a:r>
                    </a:p>
                    <a:p>
                      <a:pPr marL="114300" marR="0" lvl="0" indent="-114300" algn="l" defTabSz="914400" rtl="0" eaLnBrk="0" fontAlgn="base" latinLnBrk="0" hangingPunct="0">
                        <a:lnSpc>
                          <a:spcPct val="100000"/>
                        </a:lnSpc>
                        <a:spcBef>
                          <a:spcPct val="20000"/>
                        </a:spcBef>
                        <a:spcAft>
                          <a:spcPct val="0"/>
                        </a:spcAft>
                        <a:buClr>
                          <a:srgbClr val="003399"/>
                        </a:buClr>
                        <a:buSzPct val="125000"/>
                        <a:buFont typeface="Times"/>
                        <a:buChar char="•"/>
                        <a:tabLst/>
                      </a:pPr>
                      <a:r>
                        <a:rPr kumimoji="0" lang="en-US" sz="1200" b="0" i="0" u="none" strike="noStrike" cap="none" normalizeH="0" baseline="0" dirty="0" smtClean="0">
                          <a:ln>
                            <a:noFill/>
                          </a:ln>
                          <a:solidFill>
                            <a:schemeClr val="tx1"/>
                          </a:solidFill>
                          <a:effectLst/>
                          <a:latin typeface="Interstate-RegularCondensed" pitchFamily="2" charset="0"/>
                          <a:ea typeface="MS PGothic" pitchFamily="34" charset="-128"/>
                        </a:rPr>
                        <a:t>Reduce the peak load of feeders and enhance system reliability</a:t>
                      </a:r>
                    </a:p>
                    <a:p>
                      <a:pPr marL="114300" marR="0" lvl="0" indent="-114300" algn="l" defTabSz="914400" rtl="0" eaLnBrk="0" fontAlgn="base" latinLnBrk="0" hangingPunct="0">
                        <a:lnSpc>
                          <a:spcPct val="100000"/>
                        </a:lnSpc>
                        <a:spcBef>
                          <a:spcPct val="20000"/>
                        </a:spcBef>
                        <a:spcAft>
                          <a:spcPct val="0"/>
                        </a:spcAft>
                        <a:buClr>
                          <a:srgbClr val="003399"/>
                        </a:buClr>
                        <a:buSzPct val="125000"/>
                        <a:buFont typeface="Times"/>
                        <a:buChar char="•"/>
                        <a:tabLst/>
                      </a:pPr>
                      <a:r>
                        <a:rPr kumimoji="0" lang="en-US" sz="1200" b="0" i="0" u="none" strike="noStrike" cap="none" normalizeH="0" baseline="0" dirty="0" smtClean="0">
                          <a:ln>
                            <a:noFill/>
                          </a:ln>
                          <a:solidFill>
                            <a:schemeClr val="tx1"/>
                          </a:solidFill>
                          <a:effectLst/>
                          <a:latin typeface="Interstate-RegularCondensed" pitchFamily="2" charset="0"/>
                        </a:rPr>
                        <a:t>Enable customers to become more active participants in managing their energy use</a:t>
                      </a:r>
                    </a:p>
                  </a:txBody>
                  <a:tcPr marL="71991" marR="71991" marT="71991" marB="71991"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r>
            </a:tbl>
          </a:graphicData>
        </a:graphic>
      </p:graphicFrame>
      <p:sp>
        <p:nvSpPr>
          <p:cNvPr id="60438" name="Title 1"/>
          <p:cNvSpPr>
            <a:spLocks/>
          </p:cNvSpPr>
          <p:nvPr/>
        </p:nvSpPr>
        <p:spPr bwMode="auto">
          <a:xfrm>
            <a:off x="304800" y="152400"/>
            <a:ext cx="8305800" cy="838200"/>
          </a:xfrm>
          <a:prstGeom prst="rect">
            <a:avLst/>
          </a:prstGeom>
          <a:noFill/>
          <a:ln w="9525">
            <a:noFill/>
            <a:miter lim="800000"/>
            <a:headEnd/>
            <a:tailEnd/>
          </a:ln>
        </p:spPr>
        <p:txBody>
          <a:bodyPr anchor="ctr"/>
          <a:lstStyle/>
          <a:p>
            <a:pPr eaLnBrk="0" hangingPunct="0"/>
            <a:r>
              <a:rPr lang="en-US" sz="2400" i="1">
                <a:solidFill>
                  <a:srgbClr val="0D0D0D"/>
                </a:solidFill>
                <a:latin typeface="Verdana" pitchFamily="34" charset="0"/>
              </a:rPr>
              <a:t>Research, Development &amp; Demonstration: </a:t>
            </a:r>
          </a:p>
          <a:p>
            <a:pPr eaLnBrk="0" hangingPunct="0"/>
            <a:r>
              <a:rPr lang="en-US" sz="2400" i="1">
                <a:solidFill>
                  <a:srgbClr val="0D0D0D"/>
                </a:solidFill>
                <a:latin typeface="Verdana" pitchFamily="34" charset="0"/>
              </a:rPr>
              <a:t>SDG&amp;E Borrego Springs Microgrid Project</a:t>
            </a:r>
          </a:p>
        </p:txBody>
      </p:sp>
      <p:sp>
        <p:nvSpPr>
          <p:cNvPr id="18" name="Slide Number Placeholder 17"/>
          <p:cNvSpPr txBox="1">
            <a:spLocks noGrp="1"/>
          </p:cNvSpPr>
          <p:nvPr/>
        </p:nvSpPr>
        <p:spPr>
          <a:xfrm>
            <a:off x="5943600" y="6553200"/>
            <a:ext cx="990600" cy="152400"/>
          </a:xfrm>
          <a:prstGeom prst="rect">
            <a:avLst/>
          </a:prstGeom>
          <a:noFill/>
        </p:spPr>
        <p:txBody>
          <a:bodyPr anchor="ctr"/>
          <a:lstStyle/>
          <a:p>
            <a:pPr algn="r" fontAlgn="auto">
              <a:spcBef>
                <a:spcPts val="0"/>
              </a:spcBef>
              <a:spcAft>
                <a:spcPts val="0"/>
              </a:spcAft>
              <a:defRPr/>
            </a:pPr>
            <a:fld id="{365202B0-8B3D-40A5-A5B3-39EC16935655}" type="slidenum">
              <a:rPr lang="en-US" altLang="en-US" sz="1200">
                <a:solidFill>
                  <a:schemeClr val="tx1">
                    <a:tint val="75000"/>
                  </a:schemeClr>
                </a:solidFill>
                <a:latin typeface="+mn-lt"/>
              </a:rPr>
              <a:pPr algn="r" fontAlgn="auto">
                <a:spcBef>
                  <a:spcPts val="0"/>
                </a:spcBef>
                <a:spcAft>
                  <a:spcPts val="0"/>
                </a:spcAft>
                <a:defRPr/>
              </a:pPr>
              <a:t>2</a:t>
            </a:fld>
            <a:endParaRPr lang="en-US" altLang="en-US" sz="1200" dirty="0">
              <a:solidFill>
                <a:schemeClr val="tx1">
                  <a:tint val="75000"/>
                </a:schemeClr>
              </a:solidFill>
              <a:latin typeface="+mn-lt"/>
            </a:endParaRPr>
          </a:p>
        </p:txBody>
      </p:sp>
      <p:sp>
        <p:nvSpPr>
          <p:cNvPr id="60440" name="Text Box 9"/>
          <p:cNvSpPr txBox="1">
            <a:spLocks noChangeArrowheads="1"/>
          </p:cNvSpPr>
          <p:nvPr/>
        </p:nvSpPr>
        <p:spPr bwMode="auto">
          <a:xfrm>
            <a:off x="2895600" y="2514600"/>
            <a:ext cx="1371600" cy="457200"/>
          </a:xfrm>
          <a:prstGeom prst="rect">
            <a:avLst/>
          </a:prstGeom>
          <a:noFill/>
          <a:ln w="9525">
            <a:noFill/>
            <a:miter lim="800000"/>
            <a:headEnd/>
            <a:tailEnd/>
          </a:ln>
        </p:spPr>
        <p:txBody>
          <a:bodyPr>
            <a:spAutoFit/>
          </a:bodyPr>
          <a:lstStyle/>
          <a:p>
            <a:r>
              <a:rPr lang="en-US" sz="1200">
                <a:latin typeface="Calibri" pitchFamily="34" charset="0"/>
              </a:rPr>
              <a:t>Secure, 2-way Communications</a:t>
            </a:r>
          </a:p>
        </p:txBody>
      </p:sp>
      <p:sp>
        <p:nvSpPr>
          <p:cNvPr id="60441" name="Text Box 9"/>
          <p:cNvSpPr txBox="1">
            <a:spLocks noChangeArrowheads="1"/>
          </p:cNvSpPr>
          <p:nvPr/>
        </p:nvSpPr>
        <p:spPr bwMode="auto">
          <a:xfrm>
            <a:off x="8001000" y="4114800"/>
            <a:ext cx="990600" cy="457200"/>
          </a:xfrm>
          <a:prstGeom prst="rect">
            <a:avLst/>
          </a:prstGeom>
          <a:noFill/>
          <a:ln w="9525">
            <a:noFill/>
            <a:miter lim="800000"/>
            <a:headEnd/>
            <a:tailEnd/>
          </a:ln>
        </p:spPr>
        <p:txBody>
          <a:bodyPr>
            <a:spAutoFit/>
          </a:bodyPr>
          <a:lstStyle/>
          <a:p>
            <a:pPr algn="ctr"/>
            <a:r>
              <a:rPr lang="en-US" sz="1200">
                <a:latin typeface="Calibri" pitchFamily="34" charset="0"/>
              </a:rPr>
              <a:t>Home Area Network</a:t>
            </a:r>
          </a:p>
        </p:txBody>
      </p:sp>
      <p:pic>
        <p:nvPicPr>
          <p:cNvPr id="60442" name="Picture 35"/>
          <p:cNvPicPr>
            <a:picLocks noChangeAspect="1" noChangeArrowheads="1"/>
          </p:cNvPicPr>
          <p:nvPr/>
        </p:nvPicPr>
        <p:blipFill>
          <a:blip r:embed="rId4"/>
          <a:srcRect/>
          <a:stretch>
            <a:fillRect/>
          </a:stretch>
        </p:blipFill>
        <p:spPr bwMode="auto">
          <a:xfrm>
            <a:off x="8534400" y="4953000"/>
            <a:ext cx="381000" cy="34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txBox="1">
            <a:spLocks noChangeArrowheads="1"/>
          </p:cNvSpPr>
          <p:nvPr/>
        </p:nvSpPr>
        <p:spPr bwMode="auto">
          <a:xfrm>
            <a:off x="152400" y="228600"/>
            <a:ext cx="7696200" cy="914400"/>
          </a:xfrm>
          <a:prstGeom prst="rect">
            <a:avLst/>
          </a:prstGeom>
          <a:noFill/>
          <a:ln w="9525">
            <a:noFill/>
            <a:miter lim="800000"/>
            <a:headEnd/>
            <a:tailEnd/>
          </a:ln>
        </p:spPr>
        <p:txBody>
          <a:bodyPr/>
          <a:lstStyle/>
          <a:p>
            <a:pPr>
              <a:lnSpc>
                <a:spcPct val="90000"/>
              </a:lnSpc>
            </a:pPr>
            <a:r>
              <a:rPr lang="en-US" sz="2800" i="1">
                <a:latin typeface="Verdana" pitchFamily="34" charset="0"/>
                <a:cs typeface="Arial" charset="0"/>
              </a:rPr>
              <a:t>SDG&amp;E Weather Network (128 Stations)</a:t>
            </a:r>
          </a:p>
        </p:txBody>
      </p:sp>
      <p:pic>
        <p:nvPicPr>
          <p:cNvPr id="9218" name="Picture 5" descr="WS_SDGEonly_FTZ_Equip_NWSzones_010512.jpg"/>
          <p:cNvPicPr>
            <a:picLocks noChangeAspect="1"/>
          </p:cNvPicPr>
          <p:nvPr/>
        </p:nvPicPr>
        <p:blipFill>
          <a:blip r:embed="rId3"/>
          <a:srcRect/>
          <a:stretch>
            <a:fillRect/>
          </a:stretch>
        </p:blipFill>
        <p:spPr bwMode="auto">
          <a:xfrm>
            <a:off x="0" y="941388"/>
            <a:ext cx="9144000" cy="5916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idx="4294967295"/>
          </p:nvPr>
        </p:nvSpPr>
        <p:spPr>
          <a:xfrm>
            <a:off x="457200" y="304800"/>
            <a:ext cx="6840538" cy="739775"/>
          </a:xfrm>
        </p:spPr>
        <p:txBody>
          <a:bodyPr/>
          <a:lstStyle/>
          <a:p>
            <a:r>
              <a:rPr lang="en-US" sz="2800" smtClean="0">
                <a:latin typeface="Verdana" pitchFamily="34" charset="0"/>
              </a:rPr>
              <a:t>Signed 1,482 MW of Renewable Energy Contracts in 2011</a:t>
            </a:r>
          </a:p>
        </p:txBody>
      </p:sp>
      <p:sp>
        <p:nvSpPr>
          <p:cNvPr id="11266" name="Content Placeholder 2"/>
          <p:cNvSpPr>
            <a:spLocks noGrp="1"/>
          </p:cNvSpPr>
          <p:nvPr>
            <p:ph idx="4294967295"/>
          </p:nvPr>
        </p:nvSpPr>
        <p:spPr>
          <a:xfrm>
            <a:off x="381000" y="1447800"/>
            <a:ext cx="5715000" cy="4876800"/>
          </a:xfrm>
        </p:spPr>
        <p:txBody>
          <a:bodyPr/>
          <a:lstStyle/>
          <a:p>
            <a:r>
              <a:rPr lang="en-US" sz="1800" b="1" smtClean="0">
                <a:latin typeface="Verdana" pitchFamily="34" charset="0"/>
              </a:rPr>
              <a:t>Tenaska Solar Ventures:</a:t>
            </a:r>
            <a:r>
              <a:rPr lang="en-US" sz="1800" smtClean="0">
                <a:latin typeface="Verdana" pitchFamily="34" charset="0"/>
              </a:rPr>
              <a:t>  Two proposed PV facilities in Imperial Valley will deliver 270 MW of clean power across Sunrise Powerlink.  Use Soitec solar panels manufactured at a new plant in San Diego, which will create 450 “green” jobs.</a:t>
            </a:r>
            <a:endParaRPr lang="en-US" sz="1800" b="1" smtClean="0">
              <a:latin typeface="Verdana" pitchFamily="34" charset="0"/>
            </a:endParaRPr>
          </a:p>
          <a:p>
            <a:r>
              <a:rPr lang="en-US" sz="1800" b="1" smtClean="0">
                <a:latin typeface="Verdana" pitchFamily="34" charset="0"/>
              </a:rPr>
              <a:t>Pattern Wind Energy</a:t>
            </a:r>
            <a:r>
              <a:rPr lang="en-US" sz="1800" smtClean="0">
                <a:latin typeface="Interstate-Bold" pitchFamily="2" charset="0"/>
              </a:rPr>
              <a:t>:  </a:t>
            </a:r>
            <a:r>
              <a:rPr lang="en-US" sz="1800" smtClean="0">
                <a:latin typeface="Verdana" pitchFamily="34" charset="0"/>
              </a:rPr>
              <a:t>299 MW generated at Ocotillo Wind Energy Facility in the Imperial Valley, to flow over Sunrise Powerlink</a:t>
            </a:r>
          </a:p>
          <a:p>
            <a:pPr>
              <a:lnSpc>
                <a:spcPct val="90000"/>
              </a:lnSpc>
              <a:spcAft>
                <a:spcPts val="600"/>
              </a:spcAft>
            </a:pPr>
            <a:r>
              <a:rPr lang="en-US" sz="1800" b="1" smtClean="0">
                <a:latin typeface="Verdana" pitchFamily="34" charset="0"/>
              </a:rPr>
              <a:t>Energia Sierra Juarez:</a:t>
            </a:r>
            <a:r>
              <a:rPr lang="en-US" sz="1800" smtClean="0">
                <a:latin typeface="Verdana" pitchFamily="34" charset="0"/>
              </a:rPr>
              <a:t>  Up to 156 MW of wind in Northern Baja California</a:t>
            </a:r>
          </a:p>
          <a:p>
            <a:pPr>
              <a:lnSpc>
                <a:spcPct val="90000"/>
              </a:lnSpc>
              <a:spcAft>
                <a:spcPts val="600"/>
              </a:spcAft>
            </a:pPr>
            <a:r>
              <a:rPr lang="en-US" sz="1800" smtClean="0">
                <a:latin typeface="Verdana" pitchFamily="34" charset="0"/>
              </a:rPr>
              <a:t>Contracted for numerous other renewable projects that leverage ideal solar and wind resources in San Diego/Imperial Valley and Baja region</a:t>
            </a:r>
          </a:p>
        </p:txBody>
      </p:sp>
      <p:sp>
        <p:nvSpPr>
          <p:cNvPr id="11267"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endParaRPr lang="en-US" sz="1400">
              <a:latin typeface="Verdana" pitchFamily="34" charset="0"/>
              <a:ea typeface="MS PGothic"/>
              <a:cs typeface="MS PGothic"/>
            </a:endParaRPr>
          </a:p>
        </p:txBody>
      </p:sp>
      <p:pic>
        <p:nvPicPr>
          <p:cNvPr id="11268" name="Picture 5"/>
          <p:cNvPicPr>
            <a:picLocks noChangeAspect="1" noChangeArrowheads="1"/>
          </p:cNvPicPr>
          <p:nvPr/>
        </p:nvPicPr>
        <p:blipFill>
          <a:blip r:embed="rId3"/>
          <a:srcRect/>
          <a:stretch>
            <a:fillRect/>
          </a:stretch>
        </p:blipFill>
        <p:spPr bwMode="auto">
          <a:xfrm>
            <a:off x="6221413" y="1447800"/>
            <a:ext cx="2770187" cy="415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idx="4294967295"/>
          </p:nvPr>
        </p:nvSpPr>
        <p:spPr/>
        <p:txBody>
          <a:bodyPr/>
          <a:lstStyle/>
          <a:p>
            <a:r>
              <a:rPr lang="en-US" sz="2800" smtClean="0">
                <a:latin typeface="Verdana" pitchFamily="34" charset="0"/>
              </a:rPr>
              <a:t>Changing San Diego Energy Mix </a:t>
            </a:r>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42FC6A6-6AEF-4519-B61C-EAAA89EB2D0E}" type="slidenum">
              <a:rPr lang="en-US" sz="1200">
                <a:solidFill>
                  <a:schemeClr val="tx1">
                    <a:tint val="75000"/>
                  </a:schemeClr>
                </a:solidFill>
                <a:latin typeface="+mn-lt"/>
              </a:rPr>
              <a:pPr algn="r" fontAlgn="auto">
                <a:spcBef>
                  <a:spcPts val="0"/>
                </a:spcBef>
                <a:spcAft>
                  <a:spcPts val="0"/>
                </a:spcAft>
                <a:defRPr/>
              </a:pPr>
              <a:t>5</a:t>
            </a:fld>
            <a:endParaRPr lang="en-US" sz="1200">
              <a:solidFill>
                <a:schemeClr val="tx1">
                  <a:tint val="75000"/>
                </a:schemeClr>
              </a:solidFill>
              <a:latin typeface="+mn-lt"/>
            </a:endParaRPr>
          </a:p>
        </p:txBody>
      </p:sp>
      <p:sp>
        <p:nvSpPr>
          <p:cNvPr id="13315" name="TextBox 6"/>
          <p:cNvSpPr txBox="1">
            <a:spLocks noChangeArrowheads="1"/>
          </p:cNvSpPr>
          <p:nvPr/>
        </p:nvSpPr>
        <p:spPr bwMode="auto">
          <a:xfrm>
            <a:off x="0" y="6019800"/>
            <a:ext cx="9144000" cy="307975"/>
          </a:xfrm>
          <a:prstGeom prst="rect">
            <a:avLst/>
          </a:prstGeom>
          <a:noFill/>
          <a:ln w="9525">
            <a:noFill/>
            <a:miter lim="800000"/>
            <a:headEnd/>
            <a:tailEnd/>
          </a:ln>
        </p:spPr>
        <p:txBody>
          <a:bodyPr>
            <a:spAutoFit/>
          </a:bodyPr>
          <a:lstStyle/>
          <a:p>
            <a:pPr algn="ctr"/>
            <a:r>
              <a:rPr lang="en-US" sz="1400" b="1">
                <a:latin typeface="Calibri" pitchFamily="34" charset="0"/>
              </a:rPr>
              <a:t>Energy mix for 2015 and 2020 are subject to substantial uncertainty </a:t>
            </a:r>
          </a:p>
        </p:txBody>
      </p:sp>
      <p:sp>
        <p:nvSpPr>
          <p:cNvPr id="13316" name="TextBox 3"/>
          <p:cNvSpPr txBox="1">
            <a:spLocks noChangeArrowheads="1"/>
          </p:cNvSpPr>
          <p:nvPr/>
        </p:nvSpPr>
        <p:spPr bwMode="auto">
          <a:xfrm>
            <a:off x="0" y="6248400"/>
            <a:ext cx="9144000" cy="307975"/>
          </a:xfrm>
          <a:prstGeom prst="rect">
            <a:avLst/>
          </a:prstGeom>
          <a:noFill/>
          <a:ln w="9525">
            <a:noFill/>
            <a:miter lim="800000"/>
            <a:headEnd/>
            <a:tailEnd/>
          </a:ln>
        </p:spPr>
        <p:txBody>
          <a:bodyPr>
            <a:spAutoFit/>
          </a:bodyPr>
          <a:lstStyle/>
          <a:p>
            <a:pPr algn="ctr"/>
            <a:r>
              <a:rPr lang="en-US" sz="1400" b="1">
                <a:latin typeface="Calibri" pitchFamily="34" charset="0"/>
              </a:rPr>
              <a:t>Values are for illustration purposes and do not represent forecasts</a:t>
            </a:r>
          </a:p>
        </p:txBody>
      </p:sp>
      <p:pic>
        <p:nvPicPr>
          <p:cNvPr id="13317" name="Picture 2"/>
          <p:cNvPicPr>
            <a:picLocks noChangeAspect="1" noChangeArrowheads="1"/>
          </p:cNvPicPr>
          <p:nvPr/>
        </p:nvPicPr>
        <p:blipFill>
          <a:blip r:embed="rId3"/>
          <a:srcRect/>
          <a:stretch>
            <a:fillRect/>
          </a:stretch>
        </p:blipFill>
        <p:spPr bwMode="auto">
          <a:xfrm>
            <a:off x="457200" y="1527175"/>
            <a:ext cx="8404225" cy="4470400"/>
          </a:xfrm>
          <a:prstGeom prst="rect">
            <a:avLst/>
          </a:prstGeom>
          <a:noFill/>
          <a:ln w="9525">
            <a:noFill/>
            <a:miter lim="800000"/>
            <a:headEnd/>
            <a:tailEnd/>
          </a:ln>
        </p:spPr>
      </p:pic>
      <p:sp>
        <p:nvSpPr>
          <p:cNvPr id="13318" name="TextBox 10"/>
          <p:cNvSpPr txBox="1">
            <a:spLocks noChangeArrowheads="1"/>
          </p:cNvSpPr>
          <p:nvPr/>
        </p:nvSpPr>
        <p:spPr bwMode="auto">
          <a:xfrm>
            <a:off x="1981200" y="2771775"/>
            <a:ext cx="609600" cy="276225"/>
          </a:xfrm>
          <a:prstGeom prst="rect">
            <a:avLst/>
          </a:prstGeom>
          <a:noFill/>
          <a:ln w="9525">
            <a:noFill/>
            <a:miter lim="800000"/>
            <a:headEnd/>
            <a:tailEnd/>
          </a:ln>
        </p:spPr>
        <p:txBody>
          <a:bodyPr>
            <a:spAutoFit/>
          </a:bodyPr>
          <a:lstStyle/>
          <a:p>
            <a:pPr algn="ctr"/>
            <a:r>
              <a:rPr lang="en-US" sz="1200" b="1">
                <a:latin typeface="Arial Narrow" pitchFamily="34" charset="0"/>
              </a:rPr>
              <a:t>11.9%</a:t>
            </a:r>
          </a:p>
        </p:txBody>
      </p:sp>
      <p:sp>
        <p:nvSpPr>
          <p:cNvPr id="13319" name="TextBox 11"/>
          <p:cNvSpPr txBox="1">
            <a:spLocks noChangeArrowheads="1"/>
          </p:cNvSpPr>
          <p:nvPr/>
        </p:nvSpPr>
        <p:spPr bwMode="auto">
          <a:xfrm>
            <a:off x="3048000" y="2786063"/>
            <a:ext cx="609600" cy="277812"/>
          </a:xfrm>
          <a:prstGeom prst="rect">
            <a:avLst/>
          </a:prstGeom>
          <a:noFill/>
          <a:ln w="9525">
            <a:noFill/>
            <a:miter lim="800000"/>
            <a:headEnd/>
            <a:tailEnd/>
          </a:ln>
        </p:spPr>
        <p:txBody>
          <a:bodyPr>
            <a:spAutoFit/>
          </a:bodyPr>
          <a:lstStyle/>
          <a:p>
            <a:pPr algn="ctr"/>
            <a:r>
              <a:rPr lang="en-US" sz="1200" b="1">
                <a:latin typeface="Arial Narrow" pitchFamily="34" charset="0"/>
              </a:rPr>
              <a:t>20.8%</a:t>
            </a:r>
          </a:p>
        </p:txBody>
      </p:sp>
      <p:sp>
        <p:nvSpPr>
          <p:cNvPr id="13320" name="TextBox 12"/>
          <p:cNvSpPr txBox="1">
            <a:spLocks noChangeArrowheads="1"/>
          </p:cNvSpPr>
          <p:nvPr/>
        </p:nvSpPr>
        <p:spPr bwMode="auto">
          <a:xfrm>
            <a:off x="3962400" y="2238375"/>
            <a:ext cx="762000" cy="276225"/>
          </a:xfrm>
          <a:prstGeom prst="rect">
            <a:avLst/>
          </a:prstGeom>
          <a:noFill/>
          <a:ln w="9525">
            <a:noFill/>
            <a:miter lim="800000"/>
            <a:headEnd/>
            <a:tailEnd/>
          </a:ln>
        </p:spPr>
        <p:txBody>
          <a:bodyPr>
            <a:spAutoFit/>
          </a:bodyPr>
          <a:lstStyle/>
          <a:p>
            <a:pPr algn="ctr"/>
            <a:r>
              <a:rPr lang="en-US" sz="1200" b="1">
                <a:latin typeface="Arial Narrow" pitchFamily="34" charset="0"/>
              </a:rPr>
              <a:t>24%-28%</a:t>
            </a:r>
          </a:p>
        </p:txBody>
      </p:sp>
      <p:sp>
        <p:nvSpPr>
          <p:cNvPr id="13321" name="TextBox 13"/>
          <p:cNvSpPr txBox="1">
            <a:spLocks noChangeArrowheads="1"/>
          </p:cNvSpPr>
          <p:nvPr/>
        </p:nvSpPr>
        <p:spPr bwMode="auto">
          <a:xfrm>
            <a:off x="5029200" y="2057400"/>
            <a:ext cx="685800" cy="276225"/>
          </a:xfrm>
          <a:prstGeom prst="rect">
            <a:avLst/>
          </a:prstGeom>
          <a:noFill/>
          <a:ln w="9525">
            <a:noFill/>
            <a:miter lim="800000"/>
            <a:headEnd/>
            <a:tailEnd/>
          </a:ln>
        </p:spPr>
        <p:txBody>
          <a:bodyPr>
            <a:spAutoFit/>
          </a:bodyPr>
          <a:lstStyle/>
          <a:p>
            <a:pPr algn="ctr"/>
            <a:r>
              <a:rPr lang="en-US" sz="1200" b="1">
                <a:latin typeface="Arial Narrow" pitchFamily="34" charset="0"/>
              </a:rPr>
              <a:t>33%</a:t>
            </a:r>
          </a:p>
        </p:txBody>
      </p:sp>
      <p:sp>
        <p:nvSpPr>
          <p:cNvPr id="13322" name="TextBox 14"/>
          <p:cNvSpPr txBox="1">
            <a:spLocks noChangeArrowheads="1"/>
          </p:cNvSpPr>
          <p:nvPr/>
        </p:nvSpPr>
        <p:spPr bwMode="auto">
          <a:xfrm>
            <a:off x="2209800" y="1828800"/>
            <a:ext cx="2895600" cy="276225"/>
          </a:xfrm>
          <a:prstGeom prst="rect">
            <a:avLst/>
          </a:prstGeom>
          <a:noFill/>
          <a:ln w="9525">
            <a:noFill/>
            <a:miter lim="800000"/>
            <a:headEnd/>
            <a:tailEnd/>
          </a:ln>
        </p:spPr>
        <p:txBody>
          <a:bodyPr>
            <a:spAutoFit/>
          </a:bodyPr>
          <a:lstStyle/>
          <a:p>
            <a:pPr algn="ctr"/>
            <a:r>
              <a:rPr lang="en-US" sz="1200" b="1">
                <a:latin typeface="Arial Narrow" pitchFamily="34" charset="0"/>
              </a:rPr>
              <a:t>Renewable Portfolio Standard Percentages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304800" y="304800"/>
            <a:ext cx="6934200" cy="563563"/>
          </a:xfrm>
        </p:spPr>
        <p:txBody>
          <a:bodyPr/>
          <a:lstStyle/>
          <a:p>
            <a:r>
              <a:rPr lang="en-US" sz="2800" smtClean="0">
                <a:latin typeface="Verdana" pitchFamily="34" charset="0"/>
              </a:rPr>
              <a:t>Commercial &amp; Residential Generation</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F83D568-1949-48A3-A090-BF4CD3D7021C}" type="slidenum">
              <a:rPr lang="en-US" sz="1200">
                <a:solidFill>
                  <a:schemeClr val="tx1">
                    <a:tint val="75000"/>
                  </a:schemeClr>
                </a:solidFill>
                <a:latin typeface="+mn-lt"/>
              </a:rPr>
              <a:pPr algn="r" fontAlgn="auto">
                <a:spcBef>
                  <a:spcPts val="0"/>
                </a:spcBef>
                <a:spcAft>
                  <a:spcPts val="0"/>
                </a:spcAft>
                <a:defRPr/>
              </a:pPr>
              <a:t>6</a:t>
            </a:fld>
            <a:endParaRPr lang="en-US" sz="1200">
              <a:solidFill>
                <a:schemeClr val="tx1">
                  <a:tint val="75000"/>
                </a:schemeClr>
              </a:solidFill>
              <a:latin typeface="+mn-lt"/>
            </a:endParaRPr>
          </a:p>
        </p:txBody>
      </p:sp>
      <p:graphicFrame>
        <p:nvGraphicFramePr>
          <p:cNvPr id="5" name="Chart 4"/>
          <p:cNvGraphicFramePr/>
          <p:nvPr/>
        </p:nvGraphicFramePr>
        <p:xfrm>
          <a:off x="381000" y="1371600"/>
          <a:ext cx="87630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5"/>
          <p:cNvSpPr>
            <a:spLocks noChangeArrowheads="1"/>
          </p:cNvSpPr>
          <p:nvPr/>
        </p:nvSpPr>
        <p:spPr bwMode="auto">
          <a:xfrm>
            <a:off x="7162800" y="5181600"/>
            <a:ext cx="1981200" cy="1676400"/>
          </a:xfrm>
          <a:prstGeom prst="rect">
            <a:avLst/>
          </a:prstGeom>
          <a:solidFill>
            <a:schemeClr val="bg1"/>
          </a:solidFill>
          <a:ln w="9525" algn="ctr">
            <a:noFill/>
            <a:round/>
            <a:headEnd/>
            <a:tailEnd/>
          </a:ln>
        </p:spPr>
        <p:txBody>
          <a:bodyPr/>
          <a:lstStyle/>
          <a:p>
            <a:pPr eaLnBrk="0" hangingPunct="0"/>
            <a:endParaRPr lang="en-US" sz="2400">
              <a:latin typeface="Times" pitchFamily="18" charset="0"/>
            </a:endParaRPr>
          </a:p>
        </p:txBody>
      </p:sp>
      <p:sp>
        <p:nvSpPr>
          <p:cNvPr id="50184" name="Rectangle 2"/>
          <p:cNvSpPr>
            <a:spLocks noGrp="1" noChangeArrowheads="1"/>
          </p:cNvSpPr>
          <p:nvPr>
            <p:ph type="title" idx="4294967295"/>
          </p:nvPr>
        </p:nvSpPr>
        <p:spPr>
          <a:xfrm>
            <a:off x="304800" y="152400"/>
            <a:ext cx="6553200" cy="762000"/>
          </a:xfrm>
        </p:spPr>
        <p:txBody>
          <a:bodyPr/>
          <a:lstStyle/>
          <a:p>
            <a:r>
              <a:rPr lang="en-US" sz="2800" smtClean="0">
                <a:latin typeface="Verdana" pitchFamily="34" charset="0"/>
              </a:rPr>
              <a:t>Integration of DER</a:t>
            </a:r>
            <a:br>
              <a:rPr lang="en-US" sz="2800" smtClean="0">
                <a:latin typeface="Verdana" pitchFamily="34" charset="0"/>
              </a:rPr>
            </a:br>
            <a:r>
              <a:rPr lang="en-US" sz="2800" smtClean="0">
                <a:latin typeface="Verdana" pitchFamily="34" charset="0"/>
              </a:rPr>
              <a:t>Solar &amp; Electric Vehicle Customers</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1F84516-FD12-4C4A-9A84-9A5D0BDEAEBD}" type="slidenum">
              <a:rPr lang="en-US" sz="1200">
                <a:solidFill>
                  <a:schemeClr val="tx1">
                    <a:tint val="75000"/>
                  </a:schemeClr>
                </a:solidFill>
                <a:latin typeface="+mn-lt"/>
              </a:rPr>
              <a:pPr algn="r" fontAlgn="auto">
                <a:spcBef>
                  <a:spcPts val="0"/>
                </a:spcBef>
                <a:spcAft>
                  <a:spcPts val="0"/>
                </a:spcAft>
                <a:defRPr/>
              </a:pPr>
              <a:t>7</a:t>
            </a:fld>
            <a:endParaRPr lang="en-US" sz="1200">
              <a:solidFill>
                <a:schemeClr val="tx1">
                  <a:tint val="75000"/>
                </a:schemeClr>
              </a:solidFill>
              <a:latin typeface="+mn-lt"/>
            </a:endParaRPr>
          </a:p>
        </p:txBody>
      </p:sp>
      <p:sp>
        <p:nvSpPr>
          <p:cNvPr id="50186" name="Rectangle 7"/>
          <p:cNvSpPr>
            <a:spLocks noChangeArrowheads="1"/>
          </p:cNvSpPr>
          <p:nvPr/>
        </p:nvSpPr>
        <p:spPr bwMode="auto">
          <a:xfrm>
            <a:off x="4454525" y="3244850"/>
            <a:ext cx="234950" cy="368300"/>
          </a:xfrm>
          <a:prstGeom prst="rect">
            <a:avLst/>
          </a:prstGeom>
          <a:noFill/>
          <a:ln w="9525">
            <a:noFill/>
            <a:miter lim="800000"/>
            <a:headEnd/>
            <a:tailEnd/>
          </a:ln>
        </p:spPr>
        <p:txBody>
          <a:bodyPr wrap="none">
            <a:spAutoFit/>
          </a:bodyPr>
          <a:lstStyle/>
          <a:p>
            <a:r>
              <a:rPr lang="en-US">
                <a:latin typeface="Calibri" pitchFamily="34" charset="0"/>
              </a:rPr>
              <a:t> </a:t>
            </a:r>
          </a:p>
        </p:txBody>
      </p:sp>
      <p:graphicFrame>
        <p:nvGraphicFramePr>
          <p:cNvPr id="50182" name="Object 6"/>
          <p:cNvGraphicFramePr>
            <a:graphicFrameLocks noChangeAspect="1"/>
          </p:cNvGraphicFramePr>
          <p:nvPr/>
        </p:nvGraphicFramePr>
        <p:xfrm>
          <a:off x="914400" y="1154113"/>
          <a:ext cx="7315200" cy="5654675"/>
        </p:xfrm>
        <a:graphic>
          <a:graphicData uri="http://schemas.openxmlformats.org/presentationml/2006/ole">
            <p:oleObj spid="_x0000_s50182" name="Acrobat Document" r:id="rId4" imgW="5430600" imgH="4196520" progId="AcroExch.Document.7">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96850" y="327025"/>
            <a:ext cx="8947150" cy="968375"/>
          </a:xfrm>
        </p:spPr>
        <p:txBody>
          <a:bodyPr/>
          <a:lstStyle/>
          <a:p>
            <a:pPr eaLnBrk="1" hangingPunct="1">
              <a:lnSpc>
                <a:spcPts val="3300"/>
              </a:lnSpc>
            </a:pPr>
            <a:r>
              <a:rPr lang="en-US" sz="2800" smtClean="0">
                <a:latin typeface="Verdana" pitchFamily="34" charset="0"/>
              </a:rPr>
              <a:t>Rooftop Solar Innovations</a:t>
            </a:r>
          </a:p>
        </p:txBody>
      </p:sp>
      <p:sp>
        <p:nvSpPr>
          <p:cNvPr id="52226" name="Content Placeholder 2"/>
          <p:cNvSpPr>
            <a:spLocks noGrp="1"/>
          </p:cNvSpPr>
          <p:nvPr>
            <p:ph idx="1"/>
          </p:nvPr>
        </p:nvSpPr>
        <p:spPr>
          <a:xfrm>
            <a:off x="228600" y="1676400"/>
            <a:ext cx="3276600" cy="3810000"/>
          </a:xfrm>
        </p:spPr>
        <p:txBody>
          <a:bodyPr/>
          <a:lstStyle/>
          <a:p>
            <a:pPr marL="346075" indent="-346075" eaLnBrk="1" hangingPunct="1">
              <a:spcBef>
                <a:spcPts val="675"/>
              </a:spcBef>
              <a:buClrTx/>
              <a:buSzPct val="100000"/>
            </a:pPr>
            <a:r>
              <a:rPr lang="en-US" sz="2000" smtClean="0">
                <a:latin typeface="Verdana" pitchFamily="34" charset="0"/>
              </a:rPr>
              <a:t>100 MW Solar Initiative </a:t>
            </a:r>
          </a:p>
          <a:p>
            <a:pPr marL="346075" indent="-346075" eaLnBrk="1" hangingPunct="1">
              <a:spcBef>
                <a:spcPts val="675"/>
              </a:spcBef>
              <a:buClrTx/>
              <a:buSzPct val="100000"/>
            </a:pPr>
            <a:r>
              <a:rPr lang="en-US" sz="2000" smtClean="0">
                <a:latin typeface="Verdana" pitchFamily="34" charset="0"/>
              </a:rPr>
              <a:t>26 MW of SDG&amp;E-owned and 74 from independent producers</a:t>
            </a:r>
          </a:p>
          <a:p>
            <a:pPr marL="346075" indent="-346075" eaLnBrk="1" hangingPunct="1">
              <a:spcBef>
                <a:spcPts val="675"/>
              </a:spcBef>
              <a:buClrTx/>
              <a:buSzPct val="100000"/>
            </a:pPr>
            <a:r>
              <a:rPr lang="en-US" sz="2000" smtClean="0">
                <a:latin typeface="Verdana" pitchFamily="34" charset="0"/>
              </a:rPr>
              <a:t>Share the Sun and Sun Rate provide innovative solar opportunities to customers</a:t>
            </a:r>
          </a:p>
          <a:p>
            <a:pPr marL="346075" indent="-346075" eaLnBrk="1" hangingPunct="1">
              <a:spcBef>
                <a:spcPts val="675"/>
              </a:spcBef>
              <a:buClrTx/>
              <a:buSzPct val="100000"/>
            </a:pPr>
            <a:endParaRPr lang="en-US" sz="2000" smtClean="0">
              <a:latin typeface="Verdana" pitchFamily="34" charset="0"/>
            </a:endParaRPr>
          </a:p>
        </p:txBody>
      </p:sp>
      <p:pic>
        <p:nvPicPr>
          <p:cNvPr id="52227" name="Picture 3"/>
          <p:cNvPicPr>
            <a:picLocks noChangeAspect="1" noChangeArrowheads="1"/>
          </p:cNvPicPr>
          <p:nvPr/>
        </p:nvPicPr>
        <p:blipFill>
          <a:blip r:embed="rId3"/>
          <a:srcRect/>
          <a:stretch>
            <a:fillRect/>
          </a:stretch>
        </p:blipFill>
        <p:spPr bwMode="auto">
          <a:xfrm>
            <a:off x="3581400" y="1600200"/>
            <a:ext cx="5181600" cy="3829050"/>
          </a:xfrm>
          <a:prstGeom prst="rect">
            <a:avLst/>
          </a:prstGeom>
          <a:noFill/>
          <a:ln w="9525">
            <a:noFill/>
            <a:miter lim="800000"/>
            <a:headEnd/>
            <a:tailEnd/>
          </a:ln>
        </p:spPr>
      </p:pic>
      <p:sp>
        <p:nvSpPr>
          <p:cNvPr id="52228" name="TextBox 6"/>
          <p:cNvSpPr txBox="1">
            <a:spLocks noChangeArrowheads="1"/>
          </p:cNvSpPr>
          <p:nvPr/>
        </p:nvSpPr>
        <p:spPr bwMode="auto">
          <a:xfrm>
            <a:off x="1905000" y="6642100"/>
            <a:ext cx="5029200" cy="215900"/>
          </a:xfrm>
          <a:prstGeom prst="rect">
            <a:avLst/>
          </a:prstGeom>
          <a:noFill/>
          <a:ln w="9525">
            <a:noFill/>
            <a:miter lim="800000"/>
            <a:headEnd/>
            <a:tailEnd/>
          </a:ln>
        </p:spPr>
        <p:txBody>
          <a:bodyPr>
            <a:spAutoFit/>
          </a:bodyPr>
          <a:lstStyle/>
          <a:p>
            <a:r>
              <a:rPr lang="en-US" sz="800">
                <a:latin typeface="Calibri" pitchFamily="34" charset="0"/>
              </a:rPr>
              <a:t>© 2012  San Diego Gas &amp; Electric Company.  All trademarks belong to their respective owners.  All rights reserved.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p:txBody>
          <a:bodyPr/>
          <a:lstStyle/>
          <a:p>
            <a:r>
              <a:rPr lang="en-US" sz="2800" smtClean="0">
                <a:latin typeface="Verdana" pitchFamily="34" charset="0"/>
              </a:rPr>
              <a:t>PEV Charging</a:t>
            </a:r>
          </a:p>
        </p:txBody>
      </p:sp>
      <p:sp>
        <p:nvSpPr>
          <p:cNvPr id="54274" name="Content Placeholder 2"/>
          <p:cNvSpPr>
            <a:spLocks noGrp="1"/>
          </p:cNvSpPr>
          <p:nvPr>
            <p:ph idx="4294967295"/>
          </p:nvPr>
        </p:nvSpPr>
        <p:spPr>
          <a:xfrm>
            <a:off x="457200" y="1143000"/>
            <a:ext cx="8153400" cy="457200"/>
          </a:xfrm>
        </p:spPr>
        <p:txBody>
          <a:bodyPr/>
          <a:lstStyle/>
          <a:p>
            <a:pPr algn="ctr">
              <a:buFont typeface="Arial" charset="0"/>
              <a:buNone/>
            </a:pPr>
            <a:r>
              <a:rPr lang="en-US" sz="1800" b="1" smtClean="0">
                <a:latin typeface="Verdana" pitchFamily="34" charset="0"/>
              </a:rPr>
              <a:t>Plug In Electric Vehicle (PEV) Impact</a:t>
            </a:r>
          </a:p>
        </p:txBody>
      </p:sp>
      <p:sp>
        <p:nvSpPr>
          <p:cNvPr id="54275" name="TextBox 15"/>
          <p:cNvSpPr txBox="1">
            <a:spLocks noChangeArrowheads="1"/>
          </p:cNvSpPr>
          <p:nvPr/>
        </p:nvSpPr>
        <p:spPr bwMode="auto">
          <a:xfrm>
            <a:off x="0" y="1524000"/>
            <a:ext cx="8991600" cy="1077913"/>
          </a:xfrm>
          <a:prstGeom prst="rect">
            <a:avLst/>
          </a:prstGeom>
          <a:noFill/>
          <a:ln w="9525">
            <a:noFill/>
            <a:miter lim="800000"/>
            <a:headEnd/>
            <a:tailEnd/>
          </a:ln>
        </p:spPr>
        <p:txBody>
          <a:bodyPr>
            <a:spAutoFit/>
          </a:bodyPr>
          <a:lstStyle/>
          <a:p>
            <a:pPr>
              <a:buFont typeface="Arial" charset="0"/>
              <a:buChar char="•"/>
            </a:pPr>
            <a:r>
              <a:rPr lang="en-US" sz="1600">
                <a:latin typeface="Verdana" pitchFamily="34" charset="0"/>
              </a:rPr>
              <a:t> As of Year End 2011</a:t>
            </a:r>
          </a:p>
          <a:p>
            <a:pPr lvl="1">
              <a:buFont typeface="Arial" charset="0"/>
              <a:buChar char="•"/>
            </a:pPr>
            <a:r>
              <a:rPr lang="en-US" sz="1600">
                <a:latin typeface="Verdana" pitchFamily="34" charset="0"/>
              </a:rPr>
              <a:t>Vehicles:  Total ~1200 (Nissan LEAF, GM Volt, Tesla, conversions &amp; misc.)</a:t>
            </a:r>
          </a:p>
          <a:p>
            <a:pPr lvl="2">
              <a:buFont typeface="Arial" charset="0"/>
              <a:buChar char="•"/>
            </a:pPr>
            <a:r>
              <a:rPr lang="en-US" sz="1600">
                <a:latin typeface="Verdana" pitchFamily="34" charset="0"/>
              </a:rPr>
              <a:t>Approximately 8 kWh consumption per vehicle/day</a:t>
            </a:r>
          </a:p>
          <a:p>
            <a:pPr lvl="1">
              <a:buFont typeface="Arial" charset="0"/>
              <a:buChar char="•"/>
            </a:pPr>
            <a:r>
              <a:rPr lang="en-US" sz="1600">
                <a:latin typeface="Verdana" pitchFamily="34" charset="0"/>
              </a:rPr>
              <a:t>Public Chargers Installed:  69 with ~10x more chargers in process </a:t>
            </a:r>
          </a:p>
        </p:txBody>
      </p:sp>
      <p:sp>
        <p:nvSpPr>
          <p:cNvPr id="54276" name="TextBox 7"/>
          <p:cNvSpPr txBox="1">
            <a:spLocks noChangeArrowheads="1"/>
          </p:cNvSpPr>
          <p:nvPr/>
        </p:nvSpPr>
        <p:spPr bwMode="auto">
          <a:xfrm>
            <a:off x="76200" y="2752725"/>
            <a:ext cx="4724400" cy="523875"/>
          </a:xfrm>
          <a:prstGeom prst="rect">
            <a:avLst/>
          </a:prstGeom>
          <a:noFill/>
          <a:ln w="9525">
            <a:noFill/>
            <a:miter lim="800000"/>
            <a:headEnd/>
            <a:tailEnd/>
          </a:ln>
        </p:spPr>
        <p:txBody>
          <a:bodyPr>
            <a:spAutoFit/>
          </a:bodyPr>
          <a:lstStyle/>
          <a:p>
            <a:pPr algn="ctr"/>
            <a:r>
              <a:rPr lang="en-US" sz="1400">
                <a:latin typeface="Verdana" pitchFamily="34" charset="0"/>
              </a:rPr>
              <a:t>Power demand from “badly” controlled charging – a new, potentially disruptive peak</a:t>
            </a:r>
          </a:p>
        </p:txBody>
      </p:sp>
      <p:pic>
        <p:nvPicPr>
          <p:cNvPr id="54277" name="Picture 10"/>
          <p:cNvPicPr>
            <a:picLocks noChangeAspect="1" noChangeArrowheads="1"/>
          </p:cNvPicPr>
          <p:nvPr/>
        </p:nvPicPr>
        <p:blipFill>
          <a:blip r:embed="rId2"/>
          <a:srcRect/>
          <a:stretch>
            <a:fillRect/>
          </a:stretch>
        </p:blipFill>
        <p:spPr bwMode="auto">
          <a:xfrm>
            <a:off x="533400" y="3276600"/>
            <a:ext cx="3581400" cy="2600325"/>
          </a:xfrm>
          <a:prstGeom prst="rect">
            <a:avLst/>
          </a:prstGeom>
          <a:noFill/>
          <a:ln w="9525">
            <a:noFill/>
            <a:miter lim="800000"/>
            <a:headEnd/>
            <a:tailEnd/>
          </a:ln>
        </p:spPr>
      </p:pic>
      <p:sp>
        <p:nvSpPr>
          <p:cNvPr id="54278" name="TextBox 9"/>
          <p:cNvSpPr txBox="1">
            <a:spLocks noChangeArrowheads="1"/>
          </p:cNvSpPr>
          <p:nvPr/>
        </p:nvSpPr>
        <p:spPr bwMode="auto">
          <a:xfrm>
            <a:off x="457200" y="5943600"/>
            <a:ext cx="3657600" cy="523875"/>
          </a:xfrm>
          <a:prstGeom prst="rect">
            <a:avLst/>
          </a:prstGeom>
          <a:noFill/>
          <a:ln w="9525">
            <a:noFill/>
            <a:miter lim="800000"/>
            <a:headEnd/>
            <a:tailEnd/>
          </a:ln>
        </p:spPr>
        <p:txBody>
          <a:bodyPr>
            <a:spAutoFit/>
          </a:bodyPr>
          <a:lstStyle/>
          <a:p>
            <a:pPr algn="ctr"/>
            <a:r>
              <a:rPr lang="en-US" sz="1400">
                <a:latin typeface="Verdana" pitchFamily="34" charset="0"/>
              </a:rPr>
              <a:t>Controlled overnight charging could result in no increase in peak load</a:t>
            </a:r>
          </a:p>
        </p:txBody>
      </p:sp>
      <p:sp>
        <p:nvSpPr>
          <p:cNvPr id="54279" name="TextBox 7"/>
          <p:cNvSpPr txBox="1">
            <a:spLocks noChangeArrowheads="1"/>
          </p:cNvSpPr>
          <p:nvPr/>
        </p:nvSpPr>
        <p:spPr bwMode="auto">
          <a:xfrm>
            <a:off x="4976813" y="6019800"/>
            <a:ext cx="4014787" cy="738188"/>
          </a:xfrm>
          <a:prstGeom prst="rect">
            <a:avLst/>
          </a:prstGeom>
          <a:noFill/>
          <a:ln w="9525">
            <a:noFill/>
            <a:miter lim="800000"/>
            <a:headEnd/>
            <a:tailEnd/>
          </a:ln>
        </p:spPr>
        <p:txBody>
          <a:bodyPr>
            <a:spAutoFit/>
          </a:bodyPr>
          <a:lstStyle/>
          <a:p>
            <a:pPr algn="ctr"/>
            <a:r>
              <a:rPr lang="en-US" sz="1400">
                <a:latin typeface="Verdana" pitchFamily="34" charset="0"/>
              </a:rPr>
              <a:t>Approximately 35% of PEV experimental rate participants are customers with solar photovoltaic systems</a:t>
            </a:r>
          </a:p>
        </p:txBody>
      </p:sp>
      <p:pic>
        <p:nvPicPr>
          <p:cNvPr id="54280" name="Picture 11"/>
          <p:cNvPicPr>
            <a:picLocks noChangeAspect="1" noChangeArrowheads="1"/>
          </p:cNvPicPr>
          <p:nvPr/>
        </p:nvPicPr>
        <p:blipFill>
          <a:blip r:embed="rId3"/>
          <a:srcRect/>
          <a:stretch>
            <a:fillRect/>
          </a:stretch>
        </p:blipFill>
        <p:spPr bwMode="auto">
          <a:xfrm>
            <a:off x="4900613" y="2895600"/>
            <a:ext cx="4014787" cy="31242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DGE connect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SDGE connected1</Template>
  <TotalTime>2058</TotalTime>
  <Words>1236</Words>
  <Application>Microsoft Office PowerPoint</Application>
  <PresentationFormat>On-screen Show (4:3)</PresentationFormat>
  <Paragraphs>90</Paragraphs>
  <Slides>12</Slides>
  <Notes>7</Notes>
  <HiddenSlides>0</HiddenSlides>
  <MMClips>0</MMClips>
  <ScaleCrop>false</ScaleCrop>
  <HeadingPairs>
    <vt:vector size="8" baseType="variant">
      <vt:variant>
        <vt:lpstr>Fonts Used</vt:lpstr>
      </vt:variant>
      <vt:variant>
        <vt:i4>10</vt:i4>
      </vt:variant>
      <vt:variant>
        <vt:lpstr>Design Template</vt:lpstr>
      </vt:variant>
      <vt:variant>
        <vt:i4>3</vt:i4>
      </vt:variant>
      <vt:variant>
        <vt:lpstr>Embedded OLE Servers</vt:lpstr>
      </vt:variant>
      <vt:variant>
        <vt:i4>1</vt:i4>
      </vt:variant>
      <vt:variant>
        <vt:lpstr>Slide Titles</vt:lpstr>
      </vt:variant>
      <vt:variant>
        <vt:i4>12</vt:i4>
      </vt:variant>
    </vt:vector>
  </HeadingPairs>
  <TitlesOfParts>
    <vt:vector size="26" baseType="lpstr">
      <vt:lpstr>Arial</vt:lpstr>
      <vt:lpstr>Verdana</vt:lpstr>
      <vt:lpstr>Calibri</vt:lpstr>
      <vt:lpstr>Interstate-BoldCondensed</vt:lpstr>
      <vt:lpstr>MS PGothic</vt:lpstr>
      <vt:lpstr>Times</vt:lpstr>
      <vt:lpstr>Interstate-RegularCondensed</vt:lpstr>
      <vt:lpstr>Arial Narrow</vt:lpstr>
      <vt:lpstr>Interstate-Bold</vt:lpstr>
      <vt:lpstr>Times New Roman</vt:lpstr>
      <vt:lpstr>SDGE connected1</vt:lpstr>
      <vt:lpstr>SDGE connected1</vt:lpstr>
      <vt:lpstr>SDGE connected1</vt:lpstr>
      <vt:lpstr>Acrobat Document</vt:lpstr>
      <vt:lpstr>Power Magazine Visuals</vt:lpstr>
      <vt:lpstr>Slide 2</vt:lpstr>
      <vt:lpstr>Slide 3</vt:lpstr>
      <vt:lpstr>Signed 1,482 MW of Renewable Energy Contracts in 2011</vt:lpstr>
      <vt:lpstr>Changing San Diego Energy Mix </vt:lpstr>
      <vt:lpstr>Commercial &amp; Residential Generation</vt:lpstr>
      <vt:lpstr>Integration of DER Solar &amp; Electric Vehicle Customers</vt:lpstr>
      <vt:lpstr>Rooftop Solar Innovations</vt:lpstr>
      <vt:lpstr>PEV Charging</vt:lpstr>
      <vt:lpstr>Smart Transformer Testing</vt:lpstr>
      <vt:lpstr>Smart Transformer Testing</vt:lpstr>
      <vt:lpstr>Capacitor SCADA</vt:lpstr>
    </vt:vector>
  </TitlesOfParts>
  <Company>Sempra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 Diane</dc:creator>
  <cp:lastModifiedBy>Hanan Eisenman</cp:lastModifiedBy>
  <cp:revision>141</cp:revision>
  <dcterms:created xsi:type="dcterms:W3CDTF">2012-01-18T20:46:01Z</dcterms:created>
  <dcterms:modified xsi:type="dcterms:W3CDTF">2012-06-28T18:04:44Z</dcterms:modified>
</cp:coreProperties>
</file>